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9" r:id="rId4"/>
  </p:sldMasterIdLst>
  <p:notesMasterIdLst>
    <p:notesMasterId r:id="rId25"/>
  </p:notesMasterIdLst>
  <p:sldIdLst>
    <p:sldId id="264" r:id="rId5"/>
    <p:sldId id="281" r:id="rId6"/>
    <p:sldId id="257" r:id="rId7"/>
    <p:sldId id="270" r:id="rId8"/>
    <p:sldId id="271" r:id="rId9"/>
    <p:sldId id="268" r:id="rId10"/>
    <p:sldId id="266" r:id="rId11"/>
    <p:sldId id="261" r:id="rId12"/>
    <p:sldId id="269" r:id="rId13"/>
    <p:sldId id="265" r:id="rId14"/>
    <p:sldId id="272" r:id="rId15"/>
    <p:sldId id="273" r:id="rId16"/>
    <p:sldId id="259" r:id="rId17"/>
    <p:sldId id="274" r:id="rId18"/>
    <p:sldId id="275" r:id="rId19"/>
    <p:sldId id="276" r:id="rId20"/>
    <p:sldId id="277" r:id="rId21"/>
    <p:sldId id="278" r:id="rId22"/>
    <p:sldId id="279" r:id="rId23"/>
    <p:sldId id="28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55BB"/>
    <a:srgbClr val="5CC2D8"/>
    <a:srgbClr val="1EAD2F"/>
    <a:srgbClr val="F4CA24"/>
    <a:srgbClr val="F25D2B"/>
    <a:srgbClr val="EF2D5B"/>
    <a:srgbClr val="DB76C0"/>
    <a:srgbClr val="BADCE5"/>
    <a:srgbClr val="E4F1F8"/>
    <a:srgbClr val="EAF2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2" autoAdjust="0"/>
    <p:restoredTop sz="74289" autoAdjust="0"/>
  </p:normalViewPr>
  <p:slideViewPr>
    <p:cSldViewPr snapToGrid="0">
      <p:cViewPr varScale="1">
        <p:scale>
          <a:sx n="84" d="100"/>
          <a:sy n="84" d="100"/>
        </p:scale>
        <p:origin x="134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D37A0-5288-44F0-A880-A1E137314930}" type="datetimeFigureOut">
              <a:rPr lang="en-GB" smtClean="0"/>
              <a:t>19/01/2026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57CD68-A470-421A-B41C-0B670F45481B}" type="slidenum">
              <a:rPr lang="en-GB" smtClean="0"/>
              <a:t>‹#›</a:t>
            </a:fld>
            <a:endParaRPr lang="en-GB"/>
          </a:p>
        </p:txBody>
      </p:sp>
    </p:spTree>
    <p:extLst>
      <p:ext uri="{BB962C8B-B14F-4D97-AF65-F5344CB8AC3E}">
        <p14:creationId xmlns:p14="http://schemas.microsoft.com/office/powerpoint/2010/main" val="1029423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us02web.zoom.us/rec/share/-IVgt4H1_jV5VWRyr2Ji_845mtnhv78cev83E7Kg9ZaLXfBAYqdunEdazAXY3idU.PwmcmBxgqSmwcygK" TargetMode="External"/><Relationship Id="rId3" Type="http://schemas.openxmlformats.org/officeDocument/2006/relationships/hyperlink" Target="https://committees.parliament.uk/committee/203/education-committee/news/209313/solving-the-send-crisis-report-calls-for-culture-shift-and-funding-to-make-mainstream-education-genuinely-inclusive/" TargetMode="External"/><Relationship Id="rId7" Type="http://schemas.openxmlformats.org/officeDocument/2006/relationships/hyperlink" Target="https://consultation.hackney.gov.uk/children-education/hackney-send-and-inclusion/user_uploads/draft-hackney-special-educational-needs-and-disabilities--send--and-inclusion-3-year-strategy-final-version--1-.pdf"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nnpcf.org.uk/partnerships-for-inclusion-of-neurodiversity-in-schools-pins/" TargetMode="External"/><Relationship Id="rId5" Type="http://schemas.openxmlformats.org/officeDocument/2006/relationships/hyperlink" Target="https://committees.parliament.uk/writtenevidence/136881/html/" TargetMode="External"/><Relationship Id="rId10" Type="http://schemas.openxmlformats.org/officeDocument/2006/relationships/hyperlink" Target="https://hspcf.org/wp-content/uploads/2025/06/HSPCF_EHCP-webinar-questions_July2025-1.pdf" TargetMode="External"/><Relationship Id="rId4" Type="http://schemas.openxmlformats.org/officeDocument/2006/relationships/hyperlink" Target="https://publications.parliament.uk/pa/cm5901/cmselect/cmeduc/492/report.html" TargetMode="External"/><Relationship Id="rId9" Type="http://schemas.openxmlformats.org/officeDocument/2006/relationships/hyperlink" Target="https://cityhackneycarerscentre-my.sharepoint.com/:b:/g/personal/haydn_jones_hackneycarers_org_uk/EfXIMDJGa01Lh6D9yAV53yQBemzXG4D5NaLLK15jVMx-Jg?e=77higc"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the role of the PCF – what it can and cannot do</a:t>
            </a:r>
          </a:p>
        </p:txBody>
      </p:sp>
      <p:sp>
        <p:nvSpPr>
          <p:cNvPr id="4" name="Slide Number Placeholder 3"/>
          <p:cNvSpPr>
            <a:spLocks noGrp="1"/>
          </p:cNvSpPr>
          <p:nvPr>
            <p:ph type="sldNum" sz="quarter" idx="5"/>
          </p:nvPr>
        </p:nvSpPr>
        <p:spPr/>
        <p:txBody>
          <a:bodyPr/>
          <a:lstStyle/>
          <a:p>
            <a:fld id="{4457CD68-A470-421A-B41C-0B670F45481B}" type="slidenum">
              <a:rPr lang="en-GB" smtClean="0"/>
              <a:t>3</a:t>
            </a:fld>
            <a:endParaRPr lang="en-GB"/>
          </a:p>
        </p:txBody>
      </p:sp>
    </p:spTree>
    <p:extLst>
      <p:ext uri="{BB962C8B-B14F-4D97-AF65-F5344CB8AC3E}">
        <p14:creationId xmlns:p14="http://schemas.microsoft.com/office/powerpoint/2010/main" val="4004282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buFont typeface="+mj-lt"/>
              <a:buAutoNum type="arabicPeriod"/>
            </a:pPr>
            <a:r>
              <a:rPr lang="en-GB" dirty="0"/>
              <a:t>Inclusive Education</a:t>
            </a:r>
          </a:p>
          <a:p>
            <a:pPr marL="514350" indent="-514350">
              <a:buFont typeface="+mj-lt"/>
              <a:buAutoNum type="arabicPeriod"/>
            </a:pPr>
            <a:r>
              <a:rPr lang="en-GB" dirty="0"/>
              <a:t>Complex Needs &amp; Disabilities</a:t>
            </a:r>
          </a:p>
          <a:p>
            <a:pPr marL="514350" indent="-514350">
              <a:buFont typeface="+mj-lt"/>
              <a:buAutoNum type="arabicPeriod"/>
            </a:pPr>
            <a:r>
              <a:rPr lang="en-GB" dirty="0"/>
              <a:t>Parent Carer Wellbeing</a:t>
            </a:r>
          </a:p>
          <a:p>
            <a:pPr marL="514350" indent="-514350">
              <a:buFont typeface="+mj-lt"/>
              <a:buAutoNum type="arabicPeriod"/>
            </a:pPr>
            <a:r>
              <a:rPr lang="en-GB" dirty="0"/>
              <a:t>Community &amp; Preparing for Adulthood</a:t>
            </a:r>
          </a:p>
          <a:p>
            <a:pPr marL="514350" indent="-514350">
              <a:buFont typeface="+mj-lt"/>
              <a:buAutoNum type="arabicPeriod"/>
            </a:pPr>
            <a:r>
              <a:rPr lang="en-GB" dirty="0"/>
              <a:t>Preparing for Adulthood</a:t>
            </a:r>
          </a:p>
          <a:p>
            <a:pPr marL="514350" indent="-514350">
              <a:buFont typeface="+mj-lt"/>
              <a:buAutoNum type="arabicPeriod"/>
            </a:pPr>
            <a:r>
              <a:rPr lang="en-GB" dirty="0"/>
              <a:t>Community &amp; Connection</a:t>
            </a:r>
          </a:p>
          <a:p>
            <a:endParaRPr lang="en-GB" dirty="0"/>
          </a:p>
        </p:txBody>
      </p:sp>
      <p:sp>
        <p:nvSpPr>
          <p:cNvPr id="4" name="Slide Number Placeholder 3"/>
          <p:cNvSpPr>
            <a:spLocks noGrp="1"/>
          </p:cNvSpPr>
          <p:nvPr>
            <p:ph type="sldNum" sz="quarter" idx="5"/>
          </p:nvPr>
        </p:nvSpPr>
        <p:spPr/>
        <p:txBody>
          <a:bodyPr/>
          <a:lstStyle/>
          <a:p>
            <a:fld id="{4457CD68-A470-421A-B41C-0B670F45481B}" type="slidenum">
              <a:rPr lang="en-GB" smtClean="0"/>
              <a:t>10</a:t>
            </a:fld>
            <a:endParaRPr lang="en-GB"/>
          </a:p>
        </p:txBody>
      </p:sp>
    </p:spTree>
    <p:extLst>
      <p:ext uri="{BB962C8B-B14F-4D97-AF65-F5344CB8AC3E}">
        <p14:creationId xmlns:p14="http://schemas.microsoft.com/office/powerpoint/2010/main" val="913613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National influence: </a:t>
            </a:r>
            <a:r>
              <a:rPr lang="en-GB" sz="1200" b="0" i="0" kern="1200" dirty="0">
                <a:solidFill>
                  <a:schemeClr val="tx1"/>
                </a:solidFill>
                <a:effectLst/>
                <a:latin typeface="+mn-lt"/>
                <a:ea typeface="+mn-ea"/>
                <a:cs typeface="+mn-cs"/>
              </a:rPr>
              <a:t>HSPCF submitted evidence for the</a:t>
            </a:r>
            <a:r>
              <a:rPr lang="en-GB" sz="1200" b="0" i="0" u="sng" kern="1200" dirty="0">
                <a:solidFill>
                  <a:schemeClr val="tx1"/>
                </a:solidFill>
                <a:effectLst/>
                <a:latin typeface="+mn-lt"/>
                <a:ea typeface="+mn-ea"/>
                <a:cs typeface="+mn-cs"/>
                <a:hlinkClick r:id="rId3"/>
              </a:rPr>
              <a:t> Parliament’s Solving the SEND Crisis</a:t>
            </a:r>
            <a:r>
              <a:rPr lang="en-GB" sz="1200" b="0" i="0" kern="1200" dirty="0">
                <a:solidFill>
                  <a:schemeClr val="tx1"/>
                </a:solidFill>
                <a:effectLst/>
                <a:latin typeface="+mn-lt"/>
                <a:ea typeface="+mn-ea"/>
                <a:cs typeface="+mn-cs"/>
              </a:rPr>
              <a:t> Call for Evidence – the final </a:t>
            </a:r>
            <a:r>
              <a:rPr lang="en-GB" sz="1200" b="0" i="0" u="sng" kern="1200" dirty="0">
                <a:solidFill>
                  <a:schemeClr val="tx1"/>
                </a:solidFill>
                <a:effectLst/>
                <a:latin typeface="+mn-lt"/>
                <a:ea typeface="+mn-ea"/>
                <a:cs typeface="+mn-cs"/>
                <a:hlinkClick r:id="rId4"/>
              </a:rPr>
              <a:t>report </a:t>
            </a:r>
            <a:r>
              <a:rPr lang="en-GB" sz="1200" b="0" i="0" kern="1200" dirty="0">
                <a:solidFill>
                  <a:schemeClr val="tx1"/>
                </a:solidFill>
                <a:effectLst/>
                <a:latin typeface="+mn-lt"/>
                <a:ea typeface="+mn-ea"/>
                <a:cs typeface="+mn-cs"/>
              </a:rPr>
              <a:t>was published on 18</a:t>
            </a:r>
            <a:r>
              <a:rPr lang="en-GB" sz="1200" b="0" i="0" kern="1200" baseline="30000" dirty="0">
                <a:solidFill>
                  <a:schemeClr val="tx1"/>
                </a:solidFill>
                <a:effectLst/>
                <a:latin typeface="+mn-lt"/>
                <a:ea typeface="+mn-ea"/>
                <a:cs typeface="+mn-cs"/>
              </a:rPr>
              <a:t>th</a:t>
            </a:r>
            <a:r>
              <a:rPr lang="en-GB" sz="1200" b="0" i="0" kern="1200" dirty="0">
                <a:solidFill>
                  <a:schemeClr val="tx1"/>
                </a:solidFill>
                <a:effectLst/>
                <a:latin typeface="+mn-lt"/>
                <a:ea typeface="+mn-ea"/>
                <a:cs typeface="+mn-cs"/>
              </a:rPr>
              <a:t> September.</a:t>
            </a:r>
            <a:r>
              <a:rPr lang="en-GB" sz="1200" b="0" i="0" u="sng" kern="1200" dirty="0">
                <a:solidFill>
                  <a:schemeClr val="tx1"/>
                </a:solidFill>
                <a:effectLst/>
                <a:latin typeface="+mn-lt"/>
                <a:ea typeface="+mn-ea"/>
                <a:cs typeface="+mn-cs"/>
                <a:hlinkClick r:id="rId5"/>
              </a:rPr>
              <a:t> Read our evidence here</a:t>
            </a:r>
            <a:endParaRPr lang="en-GB" sz="1200" b="0" i="0" kern="1200" dirty="0">
              <a:solidFill>
                <a:schemeClr val="tx1"/>
              </a:solidFill>
              <a:effectLst/>
              <a:latin typeface="+mn-lt"/>
              <a:ea typeface="+mn-ea"/>
              <a:cs typeface="+mn-cs"/>
            </a:endParaRPr>
          </a:p>
          <a:p>
            <a:r>
              <a:rPr lang="en-GB" sz="1200" b="1" i="0" kern="1200" dirty="0" err="1">
                <a:solidFill>
                  <a:schemeClr val="tx1"/>
                </a:solidFill>
                <a:effectLst/>
                <a:latin typeface="+mn-lt"/>
                <a:ea typeface="+mn-ea"/>
                <a:cs typeface="+mn-cs"/>
              </a:rPr>
              <a:t>PiNS</a:t>
            </a:r>
            <a:r>
              <a:rPr lang="en-GB" sz="1200" b="1" i="0" kern="1200" dirty="0">
                <a:solidFill>
                  <a:schemeClr val="tx1"/>
                </a:solidFill>
                <a:effectLst/>
                <a:latin typeface="+mn-lt"/>
                <a:ea typeface="+mn-ea"/>
                <a:cs typeface="+mn-cs"/>
              </a:rPr>
              <a:t> </a:t>
            </a:r>
            <a:r>
              <a:rPr lang="en-GB" sz="1200" b="0" i="0" kern="1200" dirty="0">
                <a:solidFill>
                  <a:schemeClr val="tx1"/>
                </a:solidFill>
                <a:effectLst/>
                <a:latin typeface="+mn-lt"/>
                <a:ea typeface="+mn-ea"/>
                <a:cs typeface="+mn-cs"/>
              </a:rPr>
              <a:t>– </a:t>
            </a:r>
            <a:r>
              <a:rPr lang="en-GB" sz="1200" b="1" i="0" kern="1200" dirty="0">
                <a:solidFill>
                  <a:schemeClr val="tx1"/>
                </a:solidFill>
                <a:effectLst/>
                <a:latin typeface="+mn-lt"/>
                <a:ea typeface="+mn-ea"/>
                <a:cs typeface="+mn-cs"/>
              </a:rPr>
              <a:t>The</a:t>
            </a:r>
            <a:r>
              <a:rPr lang="en-GB" sz="1200" b="1" i="0" u="sng" kern="1200" dirty="0">
                <a:solidFill>
                  <a:schemeClr val="tx1"/>
                </a:solidFill>
                <a:effectLst/>
                <a:latin typeface="+mn-lt"/>
                <a:ea typeface="+mn-ea"/>
                <a:cs typeface="+mn-cs"/>
                <a:hlinkClick r:id="rId6"/>
              </a:rPr>
              <a:t> Partnerships for Inclusion of Neurodiversity in Schools</a:t>
            </a:r>
            <a:r>
              <a:rPr lang="en-GB" sz="1200" b="0" i="0" kern="1200" dirty="0">
                <a:solidFill>
                  <a:schemeClr val="tx1"/>
                </a:solidFill>
                <a:effectLst/>
                <a:latin typeface="+mn-lt"/>
                <a:ea typeface="+mn-ea"/>
                <a:cs typeface="+mn-cs"/>
              </a:rPr>
              <a:t> (PINS):  in the last academic year, HSPCF worked with seven primary schools, running coffee mornings and wellbeing sessions to engage parents and carers and introduce the PINS programme and local support.</a:t>
            </a:r>
          </a:p>
          <a:p>
            <a:r>
              <a:rPr lang="en-GB" sz="1200" b="1" i="0" kern="1200" dirty="0">
                <a:solidFill>
                  <a:schemeClr val="tx1"/>
                </a:solidFill>
                <a:effectLst/>
                <a:latin typeface="+mn-lt"/>
                <a:ea typeface="+mn-ea"/>
                <a:cs typeface="+mn-cs"/>
              </a:rPr>
              <a:t>School engagement:</a:t>
            </a:r>
            <a:r>
              <a:rPr lang="en-GB" sz="1200" b="0" i="0" kern="1200" dirty="0">
                <a:solidFill>
                  <a:schemeClr val="tx1"/>
                </a:solidFill>
                <a:effectLst/>
                <a:latin typeface="+mn-lt"/>
                <a:ea typeface="+mn-ea"/>
                <a:cs typeface="+mn-cs"/>
              </a:rPr>
              <a:t> This year, our team of three parent carers is working with six primary schools to help school teams better understand what families need for children with SEND to thrive, while offering parents information and practical support.</a:t>
            </a:r>
          </a:p>
          <a:p>
            <a:r>
              <a:rPr lang="en-GB" sz="1200" b="1" i="0" kern="1200" dirty="0">
                <a:solidFill>
                  <a:schemeClr val="tx1"/>
                </a:solidFill>
                <a:effectLst/>
                <a:latin typeface="+mn-lt"/>
                <a:ea typeface="+mn-ea"/>
                <a:cs typeface="+mn-cs"/>
              </a:rPr>
              <a:t>Looking ahead:</a:t>
            </a:r>
            <a:r>
              <a:rPr lang="en-GB" sz="1200" b="0" i="0" kern="1200" dirty="0">
                <a:solidFill>
                  <a:schemeClr val="tx1"/>
                </a:solidFill>
                <a:effectLst/>
                <a:latin typeface="+mn-lt"/>
                <a:ea typeface="+mn-ea"/>
                <a:cs typeface="+mn-cs"/>
              </a:rPr>
              <a:t> In early 2026, HSPCF plans to expand wellbeing sessions in schools and work with Hackney Education on a booklet to support parents of neurodiverse children.</a:t>
            </a:r>
          </a:p>
          <a:p>
            <a:r>
              <a:rPr lang="en-GB" sz="1200" b="1" i="0" kern="1200" dirty="0">
                <a:solidFill>
                  <a:schemeClr val="tx1"/>
                </a:solidFill>
                <a:effectLst/>
                <a:latin typeface="+mn-lt"/>
                <a:ea typeface="+mn-ea"/>
                <a:cs typeface="+mn-cs"/>
              </a:rPr>
              <a:t>SEND &amp; Inclusion Strategy:</a:t>
            </a:r>
            <a:r>
              <a:rPr lang="en-GB" sz="1200" b="0" i="0" kern="1200" dirty="0">
                <a:solidFill>
                  <a:schemeClr val="tx1"/>
                </a:solidFill>
                <a:effectLst/>
                <a:latin typeface="+mn-lt"/>
                <a:ea typeface="+mn-ea"/>
                <a:cs typeface="+mn-cs"/>
              </a:rPr>
              <a:t> HSPCF took part in a workshop with Hackney’s Director of Education on the</a:t>
            </a:r>
            <a:r>
              <a:rPr lang="en-GB" sz="1200" b="0" i="0" u="sng" kern="1200" dirty="0">
                <a:solidFill>
                  <a:schemeClr val="tx1"/>
                </a:solidFill>
                <a:effectLst/>
                <a:latin typeface="+mn-lt"/>
                <a:ea typeface="+mn-ea"/>
                <a:cs typeface="+mn-cs"/>
                <a:hlinkClick r:id="rId7"/>
              </a:rPr>
              <a:t> draft three-year SEND &amp; Inclusion Strategy</a:t>
            </a:r>
            <a:r>
              <a:rPr lang="en-GB" sz="1200" b="0" i="0" kern="1200" dirty="0">
                <a:solidFill>
                  <a:schemeClr val="tx1"/>
                </a:solidFill>
                <a:effectLst/>
                <a:latin typeface="+mn-lt"/>
                <a:ea typeface="+mn-ea"/>
                <a:cs typeface="+mn-cs"/>
              </a:rPr>
              <a:t>. Discussions supported the strategy’s progressive direction and highlighted the importance of parent involvement in evaluating progress.</a:t>
            </a:r>
          </a:p>
          <a:p>
            <a:r>
              <a:rPr lang="en-GB" sz="1200" b="1" i="0" kern="1200" dirty="0">
                <a:solidFill>
                  <a:schemeClr val="tx1"/>
                </a:solidFill>
                <a:effectLst/>
                <a:latin typeface="+mn-lt"/>
                <a:ea typeface="+mn-ea"/>
                <a:cs typeface="+mn-cs"/>
              </a:rPr>
              <a:t>EHCP webinar:</a:t>
            </a:r>
            <a:r>
              <a:rPr lang="en-GB" sz="1200" b="0" i="0" kern="1200" dirty="0">
                <a:solidFill>
                  <a:schemeClr val="tx1"/>
                </a:solidFill>
                <a:effectLst/>
                <a:latin typeface="+mn-lt"/>
                <a:ea typeface="+mn-ea"/>
                <a:cs typeface="+mn-cs"/>
              </a:rPr>
              <a:t> Held on 5 June with SENDIAGS and the local authority, with wide attendance and many questions. The </a:t>
            </a:r>
            <a:r>
              <a:rPr lang="en-GB" sz="1200" b="0" i="0" u="sng" kern="1200" dirty="0">
                <a:solidFill>
                  <a:schemeClr val="tx1"/>
                </a:solidFill>
                <a:effectLst/>
                <a:latin typeface="+mn-lt"/>
                <a:ea typeface="+mn-ea"/>
                <a:cs typeface="+mn-cs"/>
                <a:hlinkClick r:id="rId8"/>
              </a:rPr>
              <a:t>recording</a:t>
            </a:r>
            <a:r>
              <a:rPr lang="en-GB" sz="1200" b="0" i="0" kern="1200" dirty="0">
                <a:solidFill>
                  <a:schemeClr val="tx1"/>
                </a:solidFill>
                <a:effectLst/>
                <a:latin typeface="+mn-lt"/>
                <a:ea typeface="+mn-ea"/>
                <a:cs typeface="+mn-cs"/>
              </a:rPr>
              <a:t>, </a:t>
            </a:r>
            <a:r>
              <a:rPr lang="en-GB" sz="1200" b="0" i="0" u="sng" kern="1200" dirty="0">
                <a:solidFill>
                  <a:schemeClr val="tx1"/>
                </a:solidFill>
                <a:effectLst/>
                <a:latin typeface="+mn-lt"/>
                <a:ea typeface="+mn-ea"/>
                <a:cs typeface="+mn-cs"/>
                <a:hlinkClick r:id="rId9"/>
              </a:rPr>
              <a:t>slides </a:t>
            </a:r>
            <a:r>
              <a:rPr lang="en-GB" sz="1200" b="0" i="0" kern="1200" dirty="0">
                <a:solidFill>
                  <a:schemeClr val="tx1"/>
                </a:solidFill>
                <a:effectLst/>
                <a:latin typeface="+mn-lt"/>
                <a:ea typeface="+mn-ea"/>
                <a:cs typeface="+mn-cs"/>
              </a:rPr>
              <a:t>and </a:t>
            </a:r>
            <a:r>
              <a:rPr lang="en-GB" sz="1200" b="0" i="0" u="sng" kern="1200" dirty="0">
                <a:solidFill>
                  <a:schemeClr val="tx1"/>
                </a:solidFill>
                <a:effectLst/>
                <a:latin typeface="+mn-lt"/>
                <a:ea typeface="+mn-ea"/>
                <a:cs typeface="+mn-cs"/>
                <a:hlinkClick r:id="rId10"/>
              </a:rPr>
              <a:t>Q&amp;A responses</a:t>
            </a:r>
            <a:r>
              <a:rPr lang="en-GB" sz="1200" b="0" i="0" kern="1200" dirty="0">
                <a:solidFill>
                  <a:schemeClr val="tx1"/>
                </a:solidFill>
                <a:effectLst/>
                <a:latin typeface="+mn-lt"/>
                <a:ea typeface="+mn-ea"/>
                <a:cs typeface="+mn-cs"/>
              </a:rPr>
              <a:t> are available.</a:t>
            </a:r>
          </a:p>
          <a:p>
            <a:r>
              <a:rPr lang="en-GB" sz="1200" b="1" i="0" kern="1200" dirty="0">
                <a:solidFill>
                  <a:schemeClr val="tx1"/>
                </a:solidFill>
                <a:effectLst/>
                <a:latin typeface="+mn-lt"/>
                <a:ea typeface="+mn-ea"/>
                <a:cs typeface="+mn-cs"/>
              </a:rPr>
              <a:t>System improvement:</a:t>
            </a:r>
            <a:r>
              <a:rPr lang="en-GB" sz="1200" b="0" i="0" kern="1200" dirty="0">
                <a:solidFill>
                  <a:schemeClr val="tx1"/>
                </a:solidFill>
                <a:effectLst/>
                <a:latin typeface="+mn-lt"/>
                <a:ea typeface="+mn-ea"/>
                <a:cs typeface="+mn-cs"/>
              </a:rPr>
              <a:t> HSPCF was involved in the appointment process for a new Head at New Regent College (Alternative Provision) and contributed to the trial of the new school transport application process, from questionnaire design to focus groups.</a:t>
            </a:r>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457CD68-A470-421A-B41C-0B670F45481B}" type="slidenum">
              <a:rPr lang="en-GB" smtClean="0"/>
              <a:t>11</a:t>
            </a:fld>
            <a:endParaRPr lang="en-GB"/>
          </a:p>
        </p:txBody>
      </p:sp>
    </p:spTree>
    <p:extLst>
      <p:ext uri="{BB962C8B-B14F-4D97-AF65-F5344CB8AC3E}">
        <p14:creationId xmlns:p14="http://schemas.microsoft.com/office/powerpoint/2010/main" val="2891521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457CD68-A470-421A-B41C-0B670F45481B}" type="slidenum">
              <a:rPr lang="en-GB" smtClean="0"/>
              <a:t>14</a:t>
            </a:fld>
            <a:endParaRPr lang="en-GB"/>
          </a:p>
        </p:txBody>
      </p:sp>
    </p:spTree>
    <p:extLst>
      <p:ext uri="{BB962C8B-B14F-4D97-AF65-F5344CB8AC3E}">
        <p14:creationId xmlns:p14="http://schemas.microsoft.com/office/powerpoint/2010/main" val="2180060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E.g.: Impact of merger between B6 and NCC reducing available provision</a:t>
            </a:r>
          </a:p>
          <a:p>
            <a:endParaRPr lang="en-GB" dirty="0"/>
          </a:p>
        </p:txBody>
      </p:sp>
      <p:sp>
        <p:nvSpPr>
          <p:cNvPr id="4" name="Slide Number Placeholder 3"/>
          <p:cNvSpPr>
            <a:spLocks noGrp="1"/>
          </p:cNvSpPr>
          <p:nvPr>
            <p:ph type="sldNum" sz="quarter" idx="5"/>
          </p:nvPr>
        </p:nvSpPr>
        <p:spPr/>
        <p:txBody>
          <a:bodyPr/>
          <a:lstStyle/>
          <a:p>
            <a:fld id="{4457CD68-A470-421A-B41C-0B670F45481B}" type="slidenum">
              <a:rPr lang="en-GB" smtClean="0"/>
              <a:t>15</a:t>
            </a:fld>
            <a:endParaRPr lang="en-GB"/>
          </a:p>
        </p:txBody>
      </p:sp>
    </p:spTree>
    <p:extLst>
      <p:ext uri="{BB962C8B-B14F-4D97-AF65-F5344CB8AC3E}">
        <p14:creationId xmlns:p14="http://schemas.microsoft.com/office/powerpoint/2010/main" val="261526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Active Participation:</a:t>
            </a:r>
          </a:p>
          <a:p>
            <a:r>
              <a:rPr lang="en-GB" sz="1200" b="0" i="0" kern="1200" dirty="0">
                <a:solidFill>
                  <a:schemeClr val="tx1"/>
                </a:solidFill>
                <a:effectLst/>
                <a:latin typeface="+mn-lt"/>
                <a:ea typeface="+mn-ea"/>
                <a:cs typeface="+mn-cs"/>
              </a:rPr>
              <a:t>Hackney SEND Parent Carer Forum will continue its active and consistent attendance at Preparing for Adulthood Delivery Group meetings. Through this ongoing involvement, Hackney SEND Parent Carer Forum will contribute parent and carer perspectives to discussions, help identify gaps in current provision and support the development of services that enable positive adulthood outcomes for young people with SEND, including Education, Training, Employment, Independent living, Community inclusion, Health and Wellbeing.</a:t>
            </a:r>
          </a:p>
          <a:p>
            <a:br>
              <a:rPr lang="en-GB" sz="1200" b="0" i="0" kern="1200" dirty="0">
                <a:solidFill>
                  <a:schemeClr val="tx1"/>
                </a:solidFill>
                <a:effectLst/>
                <a:latin typeface="+mn-lt"/>
                <a:ea typeface="+mn-ea"/>
                <a:cs typeface="+mn-cs"/>
              </a:rPr>
            </a:br>
            <a:r>
              <a:rPr lang="en-GB" sz="1200" b="1" i="0" kern="1200" dirty="0">
                <a:solidFill>
                  <a:schemeClr val="tx1"/>
                </a:solidFill>
                <a:effectLst/>
                <a:latin typeface="+mn-lt"/>
                <a:ea typeface="+mn-ea"/>
                <a:cs typeface="+mn-cs"/>
              </a:rPr>
              <a:t>Strengthening Engagement:</a:t>
            </a:r>
          </a:p>
          <a:p>
            <a:r>
              <a:rPr lang="en-GB" sz="1200" b="0" i="0" kern="1200" dirty="0">
                <a:solidFill>
                  <a:schemeClr val="tx1"/>
                </a:solidFill>
                <a:effectLst/>
                <a:latin typeface="+mn-lt"/>
                <a:ea typeface="+mn-ea"/>
                <a:cs typeface="+mn-cs"/>
              </a:rPr>
              <a:t>Hackney SEND Parent Carer Forum has been invited to advise on a range of engagement opportunities aimed at strengthening collaborative and inclusive working across partner organisations. This includes supporting partners to reach a broader and more diverse group of parents and carers, improving communication channels, and ensuring engagement approaches are accessible, meaningful and responsive to the needs of families. The forum’s role will help ensure that engagement is not tokenistic but leads to shared understanding and improved joint working.</a:t>
            </a:r>
            <a:br>
              <a:rPr lang="en-GB" sz="1200" b="0" i="0" kern="1200" dirty="0">
                <a:solidFill>
                  <a:schemeClr val="tx1"/>
                </a:solidFill>
                <a:effectLst/>
                <a:latin typeface="+mn-lt"/>
                <a:ea typeface="+mn-ea"/>
                <a:cs typeface="+mn-cs"/>
              </a:rPr>
            </a:br>
            <a:br>
              <a:rPr lang="en-GB" sz="1200" b="0" i="0" kern="1200" dirty="0">
                <a:solidFill>
                  <a:schemeClr val="tx1"/>
                </a:solidFill>
                <a:effectLst/>
                <a:latin typeface="+mn-lt"/>
                <a:ea typeface="+mn-ea"/>
                <a:cs typeface="+mn-cs"/>
              </a:rPr>
            </a:br>
            <a:r>
              <a:rPr lang="en-GB" sz="1200" b="1" i="0" kern="1200" dirty="0">
                <a:solidFill>
                  <a:schemeClr val="tx1"/>
                </a:solidFill>
                <a:effectLst/>
                <a:latin typeface="+mn-lt"/>
                <a:ea typeface="+mn-ea"/>
                <a:cs typeface="+mn-cs"/>
              </a:rPr>
              <a:t>Commitment to Co-production:</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There is a strong and shared commitment to co-production, with an emphasis on involving parents and carers from the earliest stages of planning and decision-making. A formal proposal has been submitted for the </a:t>
            </a:r>
            <a:r>
              <a:rPr lang="en-GB" sz="1200" b="0" i="0" kern="1200" dirty="0" err="1">
                <a:solidFill>
                  <a:schemeClr val="tx1"/>
                </a:solidFill>
                <a:effectLst/>
                <a:latin typeface="+mn-lt"/>
                <a:ea typeface="+mn-ea"/>
                <a:cs typeface="+mn-cs"/>
              </a:rPr>
              <a:t>PfA</a:t>
            </a:r>
            <a:r>
              <a:rPr lang="en-GB" sz="1200" b="0" i="0" kern="1200" dirty="0">
                <a:solidFill>
                  <a:schemeClr val="tx1"/>
                </a:solidFill>
                <a:effectLst/>
                <a:latin typeface="+mn-lt"/>
                <a:ea typeface="+mn-ea"/>
                <a:cs typeface="+mn-cs"/>
              </a:rPr>
              <a:t> Delivery Group to work in co-production with HSPCF, embedding lived experience at the heart of service design, delivery and review. This approach aims to ensure that </a:t>
            </a:r>
            <a:r>
              <a:rPr lang="en-GB" sz="1200" b="0" i="0" kern="1200" dirty="0" err="1">
                <a:solidFill>
                  <a:schemeClr val="tx1"/>
                </a:solidFill>
                <a:effectLst/>
                <a:latin typeface="+mn-lt"/>
                <a:ea typeface="+mn-ea"/>
                <a:cs typeface="+mn-cs"/>
              </a:rPr>
              <a:t>PfA</a:t>
            </a:r>
            <a:r>
              <a:rPr lang="en-GB" sz="1200" b="0" i="0" kern="1200" dirty="0">
                <a:solidFill>
                  <a:schemeClr val="tx1"/>
                </a:solidFill>
                <a:effectLst/>
                <a:latin typeface="+mn-lt"/>
                <a:ea typeface="+mn-ea"/>
                <a:cs typeface="+mn-cs"/>
              </a:rPr>
              <a:t> services are shaped by what matters most to families, leading to more effective, inclusive, and sustainable outcomes for young people with SEND</a:t>
            </a:r>
          </a:p>
          <a:p>
            <a:endParaRPr lang="en-GB" dirty="0"/>
          </a:p>
        </p:txBody>
      </p:sp>
      <p:sp>
        <p:nvSpPr>
          <p:cNvPr id="4" name="Slide Number Placeholder 3"/>
          <p:cNvSpPr>
            <a:spLocks noGrp="1"/>
          </p:cNvSpPr>
          <p:nvPr>
            <p:ph type="sldNum" sz="quarter" idx="5"/>
          </p:nvPr>
        </p:nvSpPr>
        <p:spPr/>
        <p:txBody>
          <a:bodyPr/>
          <a:lstStyle/>
          <a:p>
            <a:fld id="{4457CD68-A470-421A-B41C-0B670F45481B}" type="slidenum">
              <a:rPr lang="en-GB" smtClean="0"/>
              <a:t>17</a:t>
            </a:fld>
            <a:endParaRPr lang="en-GB"/>
          </a:p>
        </p:txBody>
      </p:sp>
    </p:spTree>
    <p:extLst>
      <p:ext uri="{BB962C8B-B14F-4D97-AF65-F5344CB8AC3E}">
        <p14:creationId xmlns:p14="http://schemas.microsoft.com/office/powerpoint/2010/main" val="3344220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457CD68-A470-421A-B41C-0B670F45481B}" type="slidenum">
              <a:rPr lang="en-GB" smtClean="0"/>
              <a:t>18</a:t>
            </a:fld>
            <a:endParaRPr lang="en-GB"/>
          </a:p>
        </p:txBody>
      </p:sp>
    </p:spTree>
    <p:extLst>
      <p:ext uri="{BB962C8B-B14F-4D97-AF65-F5344CB8AC3E}">
        <p14:creationId xmlns:p14="http://schemas.microsoft.com/office/powerpoint/2010/main" val="2879947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Review feedback form!!!</a:t>
            </a:r>
          </a:p>
        </p:txBody>
      </p:sp>
      <p:sp>
        <p:nvSpPr>
          <p:cNvPr id="4" name="Slide Number Placeholder 3"/>
          <p:cNvSpPr>
            <a:spLocks noGrp="1"/>
          </p:cNvSpPr>
          <p:nvPr>
            <p:ph type="sldNum" sz="quarter" idx="5"/>
          </p:nvPr>
        </p:nvSpPr>
        <p:spPr/>
        <p:txBody>
          <a:bodyPr/>
          <a:lstStyle/>
          <a:p>
            <a:fld id="{4457CD68-A470-421A-B41C-0B670F45481B}" type="slidenum">
              <a:rPr lang="en-GB" smtClean="0"/>
              <a:t>19</a:t>
            </a:fld>
            <a:endParaRPr lang="en-GB"/>
          </a:p>
        </p:txBody>
      </p:sp>
    </p:spTree>
    <p:extLst>
      <p:ext uri="{BB962C8B-B14F-4D97-AF65-F5344CB8AC3E}">
        <p14:creationId xmlns:p14="http://schemas.microsoft.com/office/powerpoint/2010/main" val="3183287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5F02C-DD97-4B3C-E6BB-5863DD0C9C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D64009-BC01-2BB7-F62B-AA7B6794FD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378C2A-A730-821F-E048-36D7760440C0}"/>
              </a:ext>
            </a:extLst>
          </p:cNvPr>
          <p:cNvSpPr>
            <a:spLocks noGrp="1"/>
          </p:cNvSpPr>
          <p:nvPr>
            <p:ph type="body" idx="1"/>
          </p:nvPr>
        </p:nvSpPr>
        <p:spPr/>
        <p:txBody>
          <a:bodyPr/>
          <a:lstStyle/>
          <a:p>
            <a:r>
              <a:rPr lang="en-GB" dirty="0"/>
              <a:t>Review feedback form!!!</a:t>
            </a:r>
          </a:p>
        </p:txBody>
      </p:sp>
      <p:sp>
        <p:nvSpPr>
          <p:cNvPr id="4" name="Slide Number Placeholder 3">
            <a:extLst>
              <a:ext uri="{FF2B5EF4-FFF2-40B4-BE49-F238E27FC236}">
                <a16:creationId xmlns:a16="http://schemas.microsoft.com/office/drawing/2014/main" id="{EC56CA7D-30B7-F57E-23A0-EBF5DB5A8B90}"/>
              </a:ext>
            </a:extLst>
          </p:cNvPr>
          <p:cNvSpPr>
            <a:spLocks noGrp="1"/>
          </p:cNvSpPr>
          <p:nvPr>
            <p:ph type="sldNum" sz="quarter" idx="5"/>
          </p:nvPr>
        </p:nvSpPr>
        <p:spPr/>
        <p:txBody>
          <a:bodyPr/>
          <a:lstStyle/>
          <a:p>
            <a:fld id="{4457CD68-A470-421A-B41C-0B670F45481B}" type="slidenum">
              <a:rPr lang="en-GB" smtClean="0"/>
              <a:t>20</a:t>
            </a:fld>
            <a:endParaRPr lang="en-GB"/>
          </a:p>
        </p:txBody>
      </p:sp>
    </p:spTree>
    <p:extLst>
      <p:ext uri="{BB962C8B-B14F-4D97-AF65-F5344CB8AC3E}">
        <p14:creationId xmlns:p14="http://schemas.microsoft.com/office/powerpoint/2010/main" val="4289048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11325-9D70-C2F8-3C89-F3BF364BACA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D1CA8213-1792-9260-77AF-F501F2E8D8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4D47CEE-BEC8-6EA6-2F9C-2E2EB1EB4316}"/>
              </a:ext>
            </a:extLst>
          </p:cNvPr>
          <p:cNvSpPr>
            <a:spLocks noGrp="1"/>
          </p:cNvSpPr>
          <p:nvPr>
            <p:ph type="dt" sz="half" idx="10"/>
          </p:nvPr>
        </p:nvSpPr>
        <p:spPr/>
        <p:txBody>
          <a:bodyPr/>
          <a:lstStyle/>
          <a:p>
            <a:fld id="{11A6662E-FAF4-44BC-88B5-85A7CBFB6D30}" type="datetime1">
              <a:rPr lang="en-US" smtClean="0"/>
              <a:pPr/>
              <a:t>1/19/2026</a:t>
            </a:fld>
            <a:endParaRPr lang="en-US"/>
          </a:p>
        </p:txBody>
      </p:sp>
      <p:sp>
        <p:nvSpPr>
          <p:cNvPr id="5" name="Footer Placeholder 4">
            <a:extLst>
              <a:ext uri="{FF2B5EF4-FFF2-40B4-BE49-F238E27FC236}">
                <a16:creationId xmlns:a16="http://schemas.microsoft.com/office/drawing/2014/main" id="{3D8D503A-621A-2B09-DBCA-B737EF7FAA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D73F54-67A0-877B-74C7-042DB33227A2}"/>
              </a:ext>
            </a:extLst>
          </p:cNvPr>
          <p:cNvSpPr>
            <a:spLocks noGrp="1"/>
          </p:cNvSpPr>
          <p:nvPr>
            <p:ph type="sldNum" sz="quarter" idx="12"/>
          </p:nvPr>
        </p:nvSpPr>
        <p:spPr/>
        <p:txBody>
          <a:bodyPr/>
          <a:lstStyle/>
          <a:p>
            <a:fld id="{73B850FF-6169-4056-8077-06FFA93A5366}" type="slidenum">
              <a:rPr lang="en-US" smtClean="0"/>
              <a:pPr/>
              <a:t>‹#›</a:t>
            </a:fld>
            <a:endParaRPr lang="en-US"/>
          </a:p>
        </p:txBody>
      </p:sp>
    </p:spTree>
    <p:extLst>
      <p:ext uri="{BB962C8B-B14F-4D97-AF65-F5344CB8AC3E}">
        <p14:creationId xmlns:p14="http://schemas.microsoft.com/office/powerpoint/2010/main" val="39546694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47625-FBC1-F8F5-0305-DBE49B587675}"/>
              </a:ext>
            </a:extLst>
          </p:cNvPr>
          <p:cNvSpPr>
            <a:spLocks noGrp="1"/>
          </p:cNvSpPr>
          <p:nvPr>
            <p:ph type="title"/>
          </p:nvPr>
        </p:nvSpPr>
        <p:spPr>
          <a:xfrm>
            <a:off x="838200" y="365126"/>
            <a:ext cx="10515600" cy="739056"/>
          </a:xfrm>
        </p:spPr>
        <p:txBody>
          <a:bodyPr>
            <a:normAutofit/>
          </a:bodyPr>
          <a:lstStyle>
            <a:lvl1pPr>
              <a:defRPr sz="3600" b="0">
                <a:latin typeface="Segoe UI Semibold" panose="020B0702040204020203" pitchFamily="34" charset="0"/>
                <a:cs typeface="Segoe UI Semibold" panose="020B0702040204020203" pitchFamily="34" charset="0"/>
              </a:defRPr>
            </a:lvl1pPr>
          </a:lstStyle>
          <a:p>
            <a:r>
              <a:rPr lang="en-GB" dirty="0"/>
              <a:t>Click to edit Master title style</a:t>
            </a:r>
          </a:p>
        </p:txBody>
      </p:sp>
      <p:sp>
        <p:nvSpPr>
          <p:cNvPr id="3" name="Content Placeholder 2">
            <a:extLst>
              <a:ext uri="{FF2B5EF4-FFF2-40B4-BE49-F238E27FC236}">
                <a16:creationId xmlns:a16="http://schemas.microsoft.com/office/drawing/2014/main" id="{941565F6-7474-6E75-CB7F-D277F67EB1CE}"/>
              </a:ext>
            </a:extLst>
          </p:cNvPr>
          <p:cNvSpPr>
            <a:spLocks noGrp="1"/>
          </p:cNvSpPr>
          <p:nvPr>
            <p:ph idx="1"/>
          </p:nvPr>
        </p:nvSpPr>
        <p:spPr/>
        <p:txBody>
          <a:bodyPr/>
          <a:lstStyle>
            <a:lvl1pPr>
              <a:defRPr>
                <a:latin typeface="Segoe UI" panose="020B0502040204020203" pitchFamily="34" charset="0"/>
                <a:cs typeface="Segoe UI" panose="020B0502040204020203" pitchFamily="34" charset="0"/>
              </a:defRPr>
            </a:lvl1pPr>
            <a:lvl2pPr>
              <a:defRPr>
                <a:latin typeface="Segoe UI" panose="020B0502040204020203" pitchFamily="34" charset="0"/>
                <a:cs typeface="Segoe UI" panose="020B0502040204020203" pitchFamily="34" charset="0"/>
              </a:defRPr>
            </a:lvl2pPr>
            <a:lvl3pPr>
              <a:defRPr>
                <a:latin typeface="Segoe UI" panose="020B0502040204020203" pitchFamily="34" charset="0"/>
                <a:cs typeface="Segoe UI" panose="020B0502040204020203" pitchFamily="34" charset="0"/>
              </a:defRPr>
            </a:lvl3pPr>
            <a:lvl4pPr>
              <a:defRPr>
                <a:latin typeface="Segoe UI" panose="020B0502040204020203" pitchFamily="34" charset="0"/>
                <a:cs typeface="Segoe UI" panose="020B0502040204020203" pitchFamily="34" charset="0"/>
              </a:defRPr>
            </a:lvl4pPr>
            <a:lvl5pPr>
              <a:defRPr>
                <a:latin typeface="Segoe UI" panose="020B0502040204020203" pitchFamily="34" charset="0"/>
                <a:cs typeface="Segoe UI" panose="020B0502040204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2933C839-FAB8-021B-3562-CFA8740A1E2B}"/>
              </a:ext>
            </a:extLst>
          </p:cNvPr>
          <p:cNvSpPr>
            <a:spLocks noGrp="1"/>
          </p:cNvSpPr>
          <p:nvPr>
            <p:ph type="dt" sz="half" idx="10"/>
          </p:nvPr>
        </p:nvSpPr>
        <p:spPr/>
        <p:txBody>
          <a:bodyPr/>
          <a:lstStyle>
            <a:lvl1pPr>
              <a:defRPr>
                <a:latin typeface="Segoe UI" panose="020B0502040204020203" pitchFamily="34" charset="0"/>
                <a:cs typeface="Segoe UI" panose="020B0502040204020203" pitchFamily="34" charset="0"/>
              </a:defRPr>
            </a:lvl1pPr>
          </a:lstStyle>
          <a:p>
            <a:fld id="{0055F08A-1E71-4B2B-BB49-E743F2903911}" type="datetime1">
              <a:rPr lang="en-US" smtClean="0"/>
              <a:pPr/>
              <a:t>1/19/2026</a:t>
            </a:fld>
            <a:endParaRPr lang="en-US" dirty="0">
              <a:latin typeface="Segoe UI" panose="020B0502040204020203" pitchFamily="34" charset="0"/>
              <a:cs typeface="Segoe UI" panose="020B0502040204020203" pitchFamily="34" charset="0"/>
            </a:endParaRPr>
          </a:p>
        </p:txBody>
      </p:sp>
      <p:sp>
        <p:nvSpPr>
          <p:cNvPr id="5" name="Footer Placeholder 4">
            <a:extLst>
              <a:ext uri="{FF2B5EF4-FFF2-40B4-BE49-F238E27FC236}">
                <a16:creationId xmlns:a16="http://schemas.microsoft.com/office/drawing/2014/main" id="{369FE69A-5806-F137-A528-2D427057C31C}"/>
              </a:ext>
            </a:extLst>
          </p:cNvPr>
          <p:cNvSpPr>
            <a:spLocks noGrp="1"/>
          </p:cNvSpPr>
          <p:nvPr>
            <p:ph type="ftr" sz="quarter" idx="11"/>
          </p:nvPr>
        </p:nvSpPr>
        <p:spPr/>
        <p:txBody>
          <a:bodyPr/>
          <a:lstStyle>
            <a:lvl1pPr>
              <a:defRPr>
                <a:latin typeface="Segoe UI" panose="020B0502040204020203" pitchFamily="34" charset="0"/>
                <a:cs typeface="Segoe UI" panose="020B0502040204020203" pitchFamily="34" charset="0"/>
              </a:defRPr>
            </a:lvl1pPr>
          </a:lstStyle>
          <a:p>
            <a:endParaRPr lang="en-US">
              <a:latin typeface="Segoe UI" panose="020B0502040204020203" pitchFamily="34" charset="0"/>
              <a:cs typeface="Segoe UI" panose="020B0502040204020203" pitchFamily="34" charset="0"/>
            </a:endParaRPr>
          </a:p>
        </p:txBody>
      </p:sp>
      <p:sp>
        <p:nvSpPr>
          <p:cNvPr id="6" name="Slide Number Placeholder 5">
            <a:extLst>
              <a:ext uri="{FF2B5EF4-FFF2-40B4-BE49-F238E27FC236}">
                <a16:creationId xmlns:a16="http://schemas.microsoft.com/office/drawing/2014/main" id="{77B9CEFA-CF8C-6190-222F-430253429084}"/>
              </a:ext>
            </a:extLst>
          </p:cNvPr>
          <p:cNvSpPr>
            <a:spLocks noGrp="1"/>
          </p:cNvSpPr>
          <p:nvPr>
            <p:ph type="sldNum" sz="quarter" idx="12"/>
          </p:nvPr>
        </p:nvSpPr>
        <p:spPr/>
        <p:txBody>
          <a:bodyPr/>
          <a:lstStyle>
            <a:lvl1pPr>
              <a:defRPr>
                <a:latin typeface="Segoe UI" panose="020B0502040204020203" pitchFamily="34" charset="0"/>
                <a:cs typeface="Segoe UI" panose="020B0502040204020203" pitchFamily="34" charset="0"/>
              </a:defRPr>
            </a:lvl1pPr>
          </a:lstStyle>
          <a:p>
            <a:fld id="{73B850FF-6169-4056-8077-06FFA93A5366}" type="slidenum">
              <a:rPr lang="en-US" smtClean="0"/>
              <a:pPr/>
              <a:t>‹#›</a:t>
            </a:fld>
            <a:endParaRPr lang="en-US">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0221889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D3DEB-8D87-EF1E-6E0F-5789AF9091E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4EA5472-4585-1C1C-E57E-924234DDDB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67A2535-54DA-1F2D-138D-39D5CA836BA0}"/>
              </a:ext>
            </a:extLst>
          </p:cNvPr>
          <p:cNvSpPr>
            <a:spLocks noGrp="1"/>
          </p:cNvSpPr>
          <p:nvPr>
            <p:ph type="dt" sz="half" idx="10"/>
          </p:nvPr>
        </p:nvSpPr>
        <p:spPr/>
        <p:txBody>
          <a:bodyPr/>
          <a:lstStyle/>
          <a:p>
            <a:fld id="{15417D9E-721A-44BB-8863-9873FE64DA75}" type="datetime1">
              <a:rPr lang="en-US" smtClean="0"/>
              <a:t>1/19/2026</a:t>
            </a:fld>
            <a:endParaRPr lang="en-US"/>
          </a:p>
        </p:txBody>
      </p:sp>
      <p:sp>
        <p:nvSpPr>
          <p:cNvPr id="5" name="Footer Placeholder 4">
            <a:extLst>
              <a:ext uri="{FF2B5EF4-FFF2-40B4-BE49-F238E27FC236}">
                <a16:creationId xmlns:a16="http://schemas.microsoft.com/office/drawing/2014/main" id="{4C3F6D57-6B14-592E-6949-EDE542FA18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01379F-AA4D-E957-087D-C19A55112055}"/>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396993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49BF4-E2D7-C5C4-F97B-9A1F468ECED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673F8FC-E1E3-7600-3840-5252EC661FF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AE4D9A32-6BDF-0AF1-6C6B-F4AF1395221C}"/>
              </a:ext>
            </a:extLst>
          </p:cNvPr>
          <p:cNvSpPr>
            <a:spLocks noGrp="1"/>
          </p:cNvSpPr>
          <p:nvPr>
            <p:ph type="dt" sz="half" idx="10"/>
          </p:nvPr>
        </p:nvSpPr>
        <p:spPr/>
        <p:txBody>
          <a:bodyPr/>
          <a:lstStyle/>
          <a:p>
            <a:fld id="{5F31DA2F-80B8-49CF-99FB-5ABCA53A607A}" type="datetime1">
              <a:rPr lang="en-US" smtClean="0"/>
              <a:t>1/19/2026</a:t>
            </a:fld>
            <a:endParaRPr lang="en-US"/>
          </a:p>
        </p:txBody>
      </p:sp>
      <p:sp>
        <p:nvSpPr>
          <p:cNvPr id="6" name="Footer Placeholder 5">
            <a:extLst>
              <a:ext uri="{FF2B5EF4-FFF2-40B4-BE49-F238E27FC236}">
                <a16:creationId xmlns:a16="http://schemas.microsoft.com/office/drawing/2014/main" id="{B51ED327-1C84-C620-04A1-1C88905E74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7E85D0-E8C3-49E3-2977-EBDC781A5956}"/>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7444501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AD9C4-C2C3-229B-0BDA-89975D5E4AF1}"/>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5FD6E5EA-360A-C1ED-AB66-AFEC9405D4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4207B26-BC67-7950-89EB-1AE1841FCC6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B3DAC38-EFAA-BD80-B0FE-564224BF77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7C54511-B58D-219E-8809-1560315B11A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076AA68E-F50F-EF89-DB4B-1D871408CC46}"/>
              </a:ext>
            </a:extLst>
          </p:cNvPr>
          <p:cNvSpPr>
            <a:spLocks noGrp="1"/>
          </p:cNvSpPr>
          <p:nvPr>
            <p:ph type="dt" sz="half" idx="10"/>
          </p:nvPr>
        </p:nvSpPr>
        <p:spPr/>
        <p:txBody>
          <a:bodyPr/>
          <a:lstStyle/>
          <a:p>
            <a:fld id="{28852172-E6C9-4B6C-929A-A9DE3837BBF1}" type="datetime1">
              <a:rPr lang="en-US" smtClean="0"/>
              <a:t>1/19/2026</a:t>
            </a:fld>
            <a:endParaRPr lang="en-US"/>
          </a:p>
        </p:txBody>
      </p:sp>
      <p:sp>
        <p:nvSpPr>
          <p:cNvPr id="8" name="Footer Placeholder 7">
            <a:extLst>
              <a:ext uri="{FF2B5EF4-FFF2-40B4-BE49-F238E27FC236}">
                <a16:creationId xmlns:a16="http://schemas.microsoft.com/office/drawing/2014/main" id="{84AE8811-A7A6-3B27-8ACD-979C5F8936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9FE3A8-8DA4-D2B8-C652-F50EED56D89C}"/>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893604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97200-240D-5CA1-327D-7279D506E5E7}"/>
              </a:ext>
            </a:extLst>
          </p:cNvPr>
          <p:cNvSpPr>
            <a:spLocks noGrp="1"/>
          </p:cNvSpPr>
          <p:nvPr>
            <p:ph type="title"/>
          </p:nvPr>
        </p:nvSpPr>
        <p:spPr/>
        <p:txBody>
          <a:bodyPr>
            <a:normAutofit/>
          </a:bodyPr>
          <a:lstStyle>
            <a:lvl1pPr>
              <a:defRPr sz="4000">
                <a:latin typeface="Segoe UI Semibold" panose="020B0702040204020203" pitchFamily="34" charset="0"/>
                <a:cs typeface="Segoe UI Semibold" panose="020B0702040204020203" pitchFamily="34" charset="0"/>
              </a:defRPr>
            </a:lvl1pPr>
          </a:lstStyle>
          <a:p>
            <a:r>
              <a:rPr lang="en-GB" dirty="0"/>
              <a:t>Click to edit Master title style</a:t>
            </a:r>
          </a:p>
        </p:txBody>
      </p:sp>
      <p:sp>
        <p:nvSpPr>
          <p:cNvPr id="3" name="Date Placeholder 2">
            <a:extLst>
              <a:ext uri="{FF2B5EF4-FFF2-40B4-BE49-F238E27FC236}">
                <a16:creationId xmlns:a16="http://schemas.microsoft.com/office/drawing/2014/main" id="{31E0177D-4629-41B1-6A8D-DDD5AD97E30C}"/>
              </a:ext>
            </a:extLst>
          </p:cNvPr>
          <p:cNvSpPr>
            <a:spLocks noGrp="1"/>
          </p:cNvSpPr>
          <p:nvPr>
            <p:ph type="dt" sz="half" idx="10"/>
          </p:nvPr>
        </p:nvSpPr>
        <p:spPr/>
        <p:txBody>
          <a:bodyPr/>
          <a:lstStyle>
            <a:lvl1pPr>
              <a:defRPr>
                <a:latin typeface="Segoe UI" panose="020B0502040204020203" pitchFamily="34" charset="0"/>
                <a:cs typeface="Segoe UI" panose="020B0502040204020203" pitchFamily="34" charset="0"/>
              </a:defRPr>
            </a:lvl1pPr>
          </a:lstStyle>
          <a:p>
            <a:fld id="{3AB41CFF-90C9-47B3-9DA1-F2BF8D839F7E}" type="datetime1">
              <a:rPr lang="en-US" smtClean="0"/>
              <a:pPr/>
              <a:t>1/19/2026</a:t>
            </a:fld>
            <a:endParaRPr lang="en-US">
              <a:latin typeface="Segoe UI" panose="020B0502040204020203" pitchFamily="34" charset="0"/>
              <a:cs typeface="Segoe UI" panose="020B0502040204020203" pitchFamily="34" charset="0"/>
            </a:endParaRPr>
          </a:p>
        </p:txBody>
      </p:sp>
      <p:sp>
        <p:nvSpPr>
          <p:cNvPr id="4" name="Footer Placeholder 3">
            <a:extLst>
              <a:ext uri="{FF2B5EF4-FFF2-40B4-BE49-F238E27FC236}">
                <a16:creationId xmlns:a16="http://schemas.microsoft.com/office/drawing/2014/main" id="{05AA2B82-6D34-D9E5-5792-895343E22F9B}"/>
              </a:ext>
            </a:extLst>
          </p:cNvPr>
          <p:cNvSpPr>
            <a:spLocks noGrp="1"/>
          </p:cNvSpPr>
          <p:nvPr>
            <p:ph type="ftr" sz="quarter" idx="11"/>
          </p:nvPr>
        </p:nvSpPr>
        <p:spPr/>
        <p:txBody>
          <a:bodyPr/>
          <a:lstStyle>
            <a:lvl1pPr>
              <a:defRPr>
                <a:latin typeface="Segoe UI" panose="020B0502040204020203" pitchFamily="34" charset="0"/>
                <a:cs typeface="Segoe UI" panose="020B0502040204020203" pitchFamily="34" charset="0"/>
              </a:defRPr>
            </a:lvl1pPr>
          </a:lstStyle>
          <a:p>
            <a:endParaRPr lang="en-US">
              <a:latin typeface="Segoe UI" panose="020B0502040204020203" pitchFamily="34" charset="0"/>
              <a:cs typeface="Segoe UI" panose="020B0502040204020203" pitchFamily="34" charset="0"/>
            </a:endParaRPr>
          </a:p>
        </p:txBody>
      </p:sp>
      <p:sp>
        <p:nvSpPr>
          <p:cNvPr id="5" name="Slide Number Placeholder 4">
            <a:extLst>
              <a:ext uri="{FF2B5EF4-FFF2-40B4-BE49-F238E27FC236}">
                <a16:creationId xmlns:a16="http://schemas.microsoft.com/office/drawing/2014/main" id="{E3CDEF99-7CBB-EAB1-13DA-ADAE391A0473}"/>
              </a:ext>
            </a:extLst>
          </p:cNvPr>
          <p:cNvSpPr>
            <a:spLocks noGrp="1"/>
          </p:cNvSpPr>
          <p:nvPr>
            <p:ph type="sldNum" sz="quarter" idx="12"/>
          </p:nvPr>
        </p:nvSpPr>
        <p:spPr/>
        <p:txBody>
          <a:bodyPr/>
          <a:lstStyle>
            <a:lvl1pPr>
              <a:defRPr>
                <a:latin typeface="Segoe UI" panose="020B0502040204020203" pitchFamily="34" charset="0"/>
                <a:cs typeface="Segoe UI" panose="020B0502040204020203" pitchFamily="34" charset="0"/>
              </a:defRPr>
            </a:lvl1pPr>
          </a:lstStyle>
          <a:p>
            <a:fld id="{73B850FF-6169-4056-8077-06FFA93A5366}" type="slidenum">
              <a:rPr lang="en-US" smtClean="0"/>
              <a:pPr/>
              <a:t>‹#›</a:t>
            </a:fld>
            <a:endParaRPr lang="en-US">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256050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606625-2018-5B8D-CD3B-5E93320B2684}"/>
              </a:ext>
            </a:extLst>
          </p:cNvPr>
          <p:cNvSpPr>
            <a:spLocks noGrp="1"/>
          </p:cNvSpPr>
          <p:nvPr>
            <p:ph type="dt" sz="half" idx="10"/>
          </p:nvPr>
        </p:nvSpPr>
        <p:spPr/>
        <p:txBody>
          <a:bodyPr/>
          <a:lstStyle>
            <a:lvl1pPr>
              <a:defRPr>
                <a:latin typeface="Segoe UI" panose="020B0502040204020203" pitchFamily="34" charset="0"/>
                <a:cs typeface="Segoe UI" panose="020B0502040204020203" pitchFamily="34" charset="0"/>
              </a:defRPr>
            </a:lvl1pPr>
          </a:lstStyle>
          <a:p>
            <a:fld id="{F06048FA-06AB-4884-A69B-986B96E68A24}" type="datetime1">
              <a:rPr lang="en-US" smtClean="0"/>
              <a:pPr/>
              <a:t>1/19/2026</a:t>
            </a:fld>
            <a:endParaRPr lang="en-US">
              <a:latin typeface="Segoe UI" panose="020B0502040204020203" pitchFamily="34" charset="0"/>
              <a:cs typeface="Segoe UI" panose="020B0502040204020203" pitchFamily="34" charset="0"/>
            </a:endParaRPr>
          </a:p>
        </p:txBody>
      </p:sp>
      <p:sp>
        <p:nvSpPr>
          <p:cNvPr id="3" name="Footer Placeholder 2">
            <a:extLst>
              <a:ext uri="{FF2B5EF4-FFF2-40B4-BE49-F238E27FC236}">
                <a16:creationId xmlns:a16="http://schemas.microsoft.com/office/drawing/2014/main" id="{FB089DE0-ED82-C42F-21E0-B0C7E397BF42}"/>
              </a:ext>
            </a:extLst>
          </p:cNvPr>
          <p:cNvSpPr>
            <a:spLocks noGrp="1"/>
          </p:cNvSpPr>
          <p:nvPr>
            <p:ph type="ftr" sz="quarter" idx="11"/>
          </p:nvPr>
        </p:nvSpPr>
        <p:spPr/>
        <p:txBody>
          <a:bodyPr/>
          <a:lstStyle>
            <a:lvl1pPr>
              <a:defRPr>
                <a:latin typeface="Segoe UI" panose="020B0502040204020203" pitchFamily="34" charset="0"/>
                <a:cs typeface="Segoe UI" panose="020B0502040204020203" pitchFamily="34" charset="0"/>
              </a:defRPr>
            </a:lvl1pPr>
          </a:lstStyle>
          <a:p>
            <a:endParaRPr lang="en-US">
              <a:latin typeface="Segoe UI" panose="020B0502040204020203" pitchFamily="34" charset="0"/>
              <a:cs typeface="Segoe UI" panose="020B0502040204020203" pitchFamily="34" charset="0"/>
            </a:endParaRPr>
          </a:p>
        </p:txBody>
      </p:sp>
      <p:sp>
        <p:nvSpPr>
          <p:cNvPr id="4" name="Slide Number Placeholder 3">
            <a:extLst>
              <a:ext uri="{FF2B5EF4-FFF2-40B4-BE49-F238E27FC236}">
                <a16:creationId xmlns:a16="http://schemas.microsoft.com/office/drawing/2014/main" id="{90D9BAF9-C2B2-EECE-1AD3-1F7464748D10}"/>
              </a:ext>
            </a:extLst>
          </p:cNvPr>
          <p:cNvSpPr>
            <a:spLocks noGrp="1"/>
          </p:cNvSpPr>
          <p:nvPr>
            <p:ph type="sldNum" sz="quarter" idx="12"/>
          </p:nvPr>
        </p:nvSpPr>
        <p:spPr/>
        <p:txBody>
          <a:bodyPr/>
          <a:lstStyle>
            <a:lvl1pPr>
              <a:defRPr>
                <a:latin typeface="Segoe UI" panose="020B0502040204020203" pitchFamily="34" charset="0"/>
                <a:cs typeface="Segoe UI" panose="020B0502040204020203" pitchFamily="34" charset="0"/>
              </a:defRPr>
            </a:lvl1pPr>
          </a:lstStyle>
          <a:p>
            <a:fld id="{73B850FF-6169-4056-8077-06FFA93A5366}" type="slidenum">
              <a:rPr lang="en-US" smtClean="0"/>
              <a:pPr/>
              <a:t>‹#›</a:t>
            </a:fld>
            <a:endParaRPr lang="en-US">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4132940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B3BB3-E66F-F7AB-895C-B5B486F646F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A0772CC-E766-0518-7533-C7F0885494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D12301C-E11B-7411-4002-56BC52D9CF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41DF751-12FF-19B0-6994-9B19C6C96516}"/>
              </a:ext>
            </a:extLst>
          </p:cNvPr>
          <p:cNvSpPr>
            <a:spLocks noGrp="1"/>
          </p:cNvSpPr>
          <p:nvPr>
            <p:ph type="dt" sz="half" idx="10"/>
          </p:nvPr>
        </p:nvSpPr>
        <p:spPr/>
        <p:txBody>
          <a:bodyPr/>
          <a:lstStyle/>
          <a:p>
            <a:fld id="{50DB7ABA-0172-4F9C-889D-567164F66BCD}" type="datetime1">
              <a:rPr lang="en-US" smtClean="0"/>
              <a:t>1/19/2026</a:t>
            </a:fld>
            <a:endParaRPr lang="en-US"/>
          </a:p>
        </p:txBody>
      </p:sp>
      <p:sp>
        <p:nvSpPr>
          <p:cNvPr id="6" name="Footer Placeholder 5">
            <a:extLst>
              <a:ext uri="{FF2B5EF4-FFF2-40B4-BE49-F238E27FC236}">
                <a16:creationId xmlns:a16="http://schemas.microsoft.com/office/drawing/2014/main" id="{BE3E3B40-C793-E860-834C-A986F30154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07DF3A-E831-0E5F-89DA-F71C9D7300F5}"/>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023679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D229F-6119-DFD0-CDFD-A47BC70E194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3B5F1D3-DE1F-0FD6-978B-E6D8F05A25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5CE263A-230D-CB2D-13BB-3108629BCE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F78F04D-CE97-99E3-983E-88F82157D451}"/>
              </a:ext>
            </a:extLst>
          </p:cNvPr>
          <p:cNvSpPr>
            <a:spLocks noGrp="1"/>
          </p:cNvSpPr>
          <p:nvPr>
            <p:ph type="dt" sz="half" idx="10"/>
          </p:nvPr>
        </p:nvSpPr>
        <p:spPr/>
        <p:txBody>
          <a:bodyPr/>
          <a:lstStyle/>
          <a:p>
            <a:fld id="{78AC6A5B-8AE7-4A41-B5A7-9ADC6686DC18}" type="datetime1">
              <a:rPr lang="en-US" smtClean="0"/>
              <a:t>1/19/2026</a:t>
            </a:fld>
            <a:endParaRPr lang="en-US"/>
          </a:p>
        </p:txBody>
      </p:sp>
      <p:sp>
        <p:nvSpPr>
          <p:cNvPr id="6" name="Footer Placeholder 5">
            <a:extLst>
              <a:ext uri="{FF2B5EF4-FFF2-40B4-BE49-F238E27FC236}">
                <a16:creationId xmlns:a16="http://schemas.microsoft.com/office/drawing/2014/main" id="{46E7E9DE-C050-4B95-236D-1DD27061A5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AE017D-FFF9-E3FA-9C7F-09754D926E8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824336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DE8A9-5776-F0AE-3C47-A1D6E51559EB}"/>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B1E38777-7014-D11B-AB80-0445B99D224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2EB349C-5996-3EEA-E2B5-17906CC8B5BE}"/>
              </a:ext>
            </a:extLst>
          </p:cNvPr>
          <p:cNvSpPr>
            <a:spLocks noGrp="1"/>
          </p:cNvSpPr>
          <p:nvPr>
            <p:ph type="dt" sz="half" idx="10"/>
          </p:nvPr>
        </p:nvSpPr>
        <p:spPr/>
        <p:txBody>
          <a:bodyPr/>
          <a:lstStyle/>
          <a:p>
            <a:fld id="{4C559632-1575-4E14-B53B-3DC3D5ED3947}" type="datetime1">
              <a:rPr lang="en-US" smtClean="0"/>
              <a:t>1/19/2026</a:t>
            </a:fld>
            <a:endParaRPr lang="en-US"/>
          </a:p>
        </p:txBody>
      </p:sp>
      <p:sp>
        <p:nvSpPr>
          <p:cNvPr id="5" name="Footer Placeholder 4">
            <a:extLst>
              <a:ext uri="{FF2B5EF4-FFF2-40B4-BE49-F238E27FC236}">
                <a16:creationId xmlns:a16="http://schemas.microsoft.com/office/drawing/2014/main" id="{624039E0-E006-F96C-0644-55AFEA6065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2042EE-60E0-0348-D0A4-B297CDC888B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486937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287B25-8A5C-D33F-08B2-120AD08F7EDE}"/>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DD27A4CC-4555-1C7E-2A43-9607CCF6121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1700E85-8920-213B-C7B1-0FCEBDBB8FC8}"/>
              </a:ext>
            </a:extLst>
          </p:cNvPr>
          <p:cNvSpPr>
            <a:spLocks noGrp="1"/>
          </p:cNvSpPr>
          <p:nvPr>
            <p:ph type="dt" sz="half" idx="10"/>
          </p:nvPr>
        </p:nvSpPr>
        <p:spPr/>
        <p:txBody>
          <a:bodyPr/>
          <a:lstStyle/>
          <a:p>
            <a:fld id="{CC4A6868-2568-4CC9-B302-F37117B01A6E}" type="datetime1">
              <a:rPr lang="en-US" smtClean="0"/>
              <a:t>1/19/2026</a:t>
            </a:fld>
            <a:endParaRPr lang="en-US"/>
          </a:p>
        </p:txBody>
      </p:sp>
      <p:sp>
        <p:nvSpPr>
          <p:cNvPr id="5" name="Footer Placeholder 4">
            <a:extLst>
              <a:ext uri="{FF2B5EF4-FFF2-40B4-BE49-F238E27FC236}">
                <a16:creationId xmlns:a16="http://schemas.microsoft.com/office/drawing/2014/main" id="{0DDFDB24-E321-23BA-7360-E1C7C8770C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AC68E5-FBA2-0FF8-C80A-BF8519596A6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900839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CE1D3B-B4FD-FF97-C79B-C76BA1F82596}"/>
              </a:ext>
            </a:extLst>
          </p:cNvPr>
          <p:cNvSpPr>
            <a:spLocks noGrp="1"/>
          </p:cNvSpPr>
          <p:nvPr>
            <p:ph type="title"/>
          </p:nvPr>
        </p:nvSpPr>
        <p:spPr>
          <a:xfrm>
            <a:off x="838200" y="365126"/>
            <a:ext cx="10515600" cy="687298"/>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a:extLst>
              <a:ext uri="{FF2B5EF4-FFF2-40B4-BE49-F238E27FC236}">
                <a16:creationId xmlns:a16="http://schemas.microsoft.com/office/drawing/2014/main" id="{12CDB02F-DDED-7A15-A09C-DCD53A04B1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BFFF442A-BEFE-4573-DAEA-E8CA66A985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7E0CF6C-748E-4B7A-BC8B-3011EF78ED13}" type="datetime1">
              <a:rPr lang="en-US" smtClean="0"/>
              <a:pPr/>
              <a:t>1/19/2026</a:t>
            </a:fld>
            <a:endParaRPr lang="en-US" dirty="0"/>
          </a:p>
        </p:txBody>
      </p:sp>
      <p:sp>
        <p:nvSpPr>
          <p:cNvPr id="5" name="Footer Placeholder 4">
            <a:extLst>
              <a:ext uri="{FF2B5EF4-FFF2-40B4-BE49-F238E27FC236}">
                <a16:creationId xmlns:a16="http://schemas.microsoft.com/office/drawing/2014/main" id="{D3FC1324-A815-42DA-28E0-B4CECF1FE9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24911A8-A5AD-FD72-FD1C-E1890855F8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3B850FF-6169-4056-8077-06FFA93A5366}" type="slidenum">
              <a:rPr lang="en-US" smtClean="0"/>
              <a:pPr/>
              <a:t>‹#›</a:t>
            </a:fld>
            <a:endParaRPr lang="en-US" dirty="0"/>
          </a:p>
        </p:txBody>
      </p:sp>
      <p:pic>
        <p:nvPicPr>
          <p:cNvPr id="7" name="Picture 6" descr="A black text on a white background&#10;&#10;AI-generated content may be incorrect.">
            <a:extLst>
              <a:ext uri="{FF2B5EF4-FFF2-40B4-BE49-F238E27FC236}">
                <a16:creationId xmlns:a16="http://schemas.microsoft.com/office/drawing/2014/main" id="{67943D63-8A84-8AC7-6182-65EAF9930F33}"/>
              </a:ext>
            </a:extLst>
          </p:cNvPr>
          <p:cNvPicPr>
            <a:picLocks noChangeAspect="1"/>
          </p:cNvPicPr>
          <p:nvPr userDrawn="1"/>
        </p:nvPicPr>
        <p:blipFill>
          <a:blip r:embed="rId13"/>
          <a:stretch>
            <a:fillRect/>
          </a:stretch>
        </p:blipFill>
        <p:spPr>
          <a:xfrm>
            <a:off x="8959967" y="207485"/>
            <a:ext cx="2865757" cy="947103"/>
          </a:xfrm>
          <a:prstGeom prst="rect">
            <a:avLst/>
          </a:prstGeom>
        </p:spPr>
      </p:pic>
    </p:spTree>
    <p:extLst>
      <p:ext uri="{BB962C8B-B14F-4D97-AF65-F5344CB8AC3E}">
        <p14:creationId xmlns:p14="http://schemas.microsoft.com/office/powerpoint/2010/main" val="2435719049"/>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Lst>
  <p:hf sldNum="0" hdr="0" ftr="0" dt="0"/>
  <p:txStyles>
    <p:titleStyle>
      <a:lvl1pPr algn="l" defTabSz="914400" rtl="0" eaLnBrk="1" latinLnBrk="0" hangingPunct="1">
        <a:lnSpc>
          <a:spcPct val="90000"/>
        </a:lnSpc>
        <a:spcBef>
          <a:spcPct val="0"/>
        </a:spcBef>
        <a:buNone/>
        <a:defRPr sz="40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hspcf.org/join-hackney-parent-carer-forum/"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hyperlink" Target="https://cityhackneycarerscentre-my.sharepoint.com/:b:/g/personal/haydn_jones_hackneycarers_org_uk/EfXIMDJGa01Lh6D9yAV53yQBemzXG4D5NaLLK15jVMx-Jg?e=77higc" TargetMode="External"/><Relationship Id="rId3" Type="http://schemas.openxmlformats.org/officeDocument/2006/relationships/hyperlink" Target="https://committees.parliament.uk/committee/203/education-committee/news/209313/solving-the-send-crisis-report-calls-for-culture-shift-and-funding-to-make-mainstream-education-genuinely-inclusive/" TargetMode="External"/><Relationship Id="rId7" Type="http://schemas.openxmlformats.org/officeDocument/2006/relationships/hyperlink" Target="https://us02web.zoom.us/rec/share/-IVgt4H1_jV5VWRyr2Ji_845mtnhv78cev83E7Kg9ZaLXfBAYqdunEdazAXY3idU.PwmcmBxgqSmwcygK"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https://consultation.hackney.gov.uk/children-education/hackney-send-and-inclusion/user_uploads/draft-hackney-special-educational-needs-and-disabilities--send--and-inclusion-3-year-strategy-final-version--1-.pdf" TargetMode="External"/><Relationship Id="rId5" Type="http://schemas.openxmlformats.org/officeDocument/2006/relationships/hyperlink" Target="https://nnpcf.org.uk/partnerships-for-inclusion-of-neurodiversity-in-schools-pins/" TargetMode="External"/><Relationship Id="rId10" Type="http://schemas.openxmlformats.org/officeDocument/2006/relationships/image" Target="../media/image8.png"/><Relationship Id="rId4" Type="http://schemas.openxmlformats.org/officeDocument/2006/relationships/hyperlink" Target="https://committees.parliament.uk/writtenevidence/136881/html/" TargetMode="External"/><Relationship Id="rId9" Type="http://schemas.openxmlformats.org/officeDocument/2006/relationships/hyperlink" Target="https://hspcf.org/wp-content/uploads/2025/06/HSPCF_EHCP-webinar-questions_July2025-1.pdf"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consultation.hackney.gov.uk/children-education/behaviour-inclusion-call-for-evidence/"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D11B9D1-E8D8-27B2-08C2-4D556D2E7C64}"/>
              </a:ext>
            </a:extLst>
          </p:cNvPr>
          <p:cNvSpPr/>
          <p:nvPr/>
        </p:nvSpPr>
        <p:spPr>
          <a:xfrm>
            <a:off x="0" y="0"/>
            <a:ext cx="12192000" cy="6858000"/>
          </a:xfrm>
          <a:prstGeom prst="rect">
            <a:avLst/>
          </a:prstGeom>
          <a:solidFill>
            <a:srgbClr val="BA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a:extLst>
              <a:ext uri="{FF2B5EF4-FFF2-40B4-BE49-F238E27FC236}">
                <a16:creationId xmlns:a16="http://schemas.microsoft.com/office/drawing/2014/main" id="{40C282D1-9B40-D8F6-9D4F-801BD5E81D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6999" y="-1"/>
            <a:ext cx="6857999"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1635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7F693-8078-4E4E-8DDB-EB195CA477A6}"/>
              </a:ext>
            </a:extLst>
          </p:cNvPr>
          <p:cNvSpPr>
            <a:spLocks noGrp="1"/>
          </p:cNvSpPr>
          <p:nvPr>
            <p:ph type="title"/>
          </p:nvPr>
        </p:nvSpPr>
        <p:spPr/>
        <p:txBody>
          <a:bodyPr/>
          <a:lstStyle/>
          <a:p>
            <a:r>
              <a:rPr lang="en-GB" dirty="0"/>
              <a:t>Agenda</a:t>
            </a:r>
          </a:p>
        </p:txBody>
      </p:sp>
      <p:sp>
        <p:nvSpPr>
          <p:cNvPr id="3" name="Content Placeholder 2">
            <a:extLst>
              <a:ext uri="{FF2B5EF4-FFF2-40B4-BE49-F238E27FC236}">
                <a16:creationId xmlns:a16="http://schemas.microsoft.com/office/drawing/2014/main" id="{D6CC5002-1235-4D7D-A2B1-B185B9CBC74B}"/>
              </a:ext>
            </a:extLst>
          </p:cNvPr>
          <p:cNvSpPr>
            <a:spLocks noGrp="1"/>
          </p:cNvSpPr>
          <p:nvPr>
            <p:ph sz="half" idx="1"/>
          </p:nvPr>
        </p:nvSpPr>
        <p:spPr/>
        <p:txBody>
          <a:bodyPr/>
          <a:lstStyle/>
          <a:p>
            <a:pPr>
              <a:lnSpc>
                <a:spcPct val="100000"/>
              </a:lnSpc>
            </a:pPr>
            <a:r>
              <a:rPr lang="en-GB" dirty="0"/>
              <a:t>12:30 Lunch - introductions</a:t>
            </a:r>
          </a:p>
          <a:p>
            <a:pPr>
              <a:lnSpc>
                <a:spcPct val="100000"/>
              </a:lnSpc>
            </a:pPr>
            <a:r>
              <a:rPr lang="en-GB" dirty="0"/>
              <a:t>1pm Recap </a:t>
            </a:r>
          </a:p>
          <a:p>
            <a:pPr>
              <a:lnSpc>
                <a:spcPct val="100000"/>
              </a:lnSpc>
            </a:pPr>
            <a:r>
              <a:rPr lang="en-GB" dirty="0"/>
              <a:t>Looking ahead</a:t>
            </a:r>
          </a:p>
          <a:p>
            <a:pPr>
              <a:lnSpc>
                <a:spcPct val="100000"/>
              </a:lnSpc>
            </a:pPr>
            <a:r>
              <a:rPr lang="en-GB" dirty="0"/>
              <a:t>Group discussion</a:t>
            </a:r>
          </a:p>
          <a:p>
            <a:pPr>
              <a:lnSpc>
                <a:spcPct val="100000"/>
              </a:lnSpc>
            </a:pPr>
            <a:r>
              <a:rPr lang="en-GB" dirty="0"/>
              <a:t>Summary</a:t>
            </a:r>
          </a:p>
          <a:p>
            <a:pPr>
              <a:lnSpc>
                <a:spcPct val="100000"/>
              </a:lnSpc>
            </a:pPr>
            <a:r>
              <a:rPr lang="en-GB" dirty="0"/>
              <a:t>2:30pm End</a:t>
            </a:r>
          </a:p>
        </p:txBody>
      </p:sp>
    </p:spTree>
    <p:extLst>
      <p:ext uri="{BB962C8B-B14F-4D97-AF65-F5344CB8AC3E}">
        <p14:creationId xmlns:p14="http://schemas.microsoft.com/office/powerpoint/2010/main" val="1008116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BE4CD-0F03-8894-5BE3-4437A81FD6DD}"/>
              </a:ext>
            </a:extLst>
          </p:cNvPr>
          <p:cNvSpPr>
            <a:spLocks noGrp="1"/>
          </p:cNvSpPr>
          <p:nvPr>
            <p:ph type="title"/>
          </p:nvPr>
        </p:nvSpPr>
        <p:spPr/>
        <p:txBody>
          <a:bodyPr>
            <a:normAutofit/>
          </a:bodyPr>
          <a:lstStyle/>
          <a:p>
            <a:r>
              <a:rPr lang="en-GB" b="0" dirty="0">
                <a:solidFill>
                  <a:schemeClr val="tx2"/>
                </a:solidFill>
              </a:rPr>
              <a:t>Who we are</a:t>
            </a:r>
            <a:endParaRPr lang="en-US" dirty="0"/>
          </a:p>
        </p:txBody>
      </p:sp>
      <p:sp>
        <p:nvSpPr>
          <p:cNvPr id="3" name="Content Placeholder 2">
            <a:extLst>
              <a:ext uri="{FF2B5EF4-FFF2-40B4-BE49-F238E27FC236}">
                <a16:creationId xmlns:a16="http://schemas.microsoft.com/office/drawing/2014/main" id="{6869B41E-F251-DD73-62E8-18D53B4007A5}"/>
              </a:ext>
            </a:extLst>
          </p:cNvPr>
          <p:cNvSpPr>
            <a:spLocks noGrp="1"/>
          </p:cNvSpPr>
          <p:nvPr>
            <p:ph sz="half" idx="1"/>
          </p:nvPr>
        </p:nvSpPr>
        <p:spPr>
          <a:xfrm>
            <a:off x="838200" y="1323192"/>
            <a:ext cx="5433508" cy="5368064"/>
          </a:xfrm>
        </p:spPr>
        <p:txBody>
          <a:bodyPr vert="horz" lIns="91440" tIns="45720" rIns="91440" bIns="45720" rtlCol="0" anchor="t">
            <a:normAutofit fontScale="92500"/>
          </a:bodyPr>
          <a:lstStyle/>
          <a:p>
            <a:pPr>
              <a:lnSpc>
                <a:spcPct val="110000"/>
              </a:lnSpc>
            </a:pPr>
            <a:r>
              <a:rPr lang="en-GB" sz="2400" dirty="0">
                <a:solidFill>
                  <a:schemeClr val="tx2"/>
                </a:solidFill>
              </a:rPr>
              <a:t>Officially recognised Parent Carer Forum for Hackney (0–25 SEND)</a:t>
            </a:r>
          </a:p>
          <a:p>
            <a:pPr>
              <a:lnSpc>
                <a:spcPct val="110000"/>
              </a:lnSpc>
            </a:pPr>
            <a:r>
              <a:rPr lang="en-GB" sz="2400" dirty="0">
                <a:solidFill>
                  <a:schemeClr val="tx2"/>
                </a:solidFill>
              </a:rPr>
              <a:t>Led by parents and carers, for parents and carers</a:t>
            </a:r>
            <a:endParaRPr lang="en-GB" sz="3600" dirty="0"/>
          </a:p>
          <a:p>
            <a:pPr>
              <a:lnSpc>
                <a:spcPct val="110000"/>
              </a:lnSpc>
            </a:pPr>
            <a:r>
              <a:rPr lang="en-GB" sz="2400" dirty="0">
                <a:solidFill>
                  <a:schemeClr val="tx2"/>
                </a:solidFill>
              </a:rPr>
              <a:t>Hosted by City &amp; Hackney Carers Centre</a:t>
            </a:r>
            <a:endParaRPr lang="en-GB" sz="3600" dirty="0">
              <a:solidFill>
                <a:schemeClr val="tx2"/>
              </a:solidFill>
            </a:endParaRPr>
          </a:p>
          <a:p>
            <a:pPr>
              <a:lnSpc>
                <a:spcPct val="110000"/>
              </a:lnSpc>
            </a:pPr>
            <a:r>
              <a:rPr lang="en-GB" sz="2400" dirty="0">
                <a:solidFill>
                  <a:schemeClr val="tx2"/>
                </a:solidFill>
              </a:rPr>
              <a:t>Affiliated with the National Network of Parent Carer Forums</a:t>
            </a:r>
            <a:endParaRPr lang="en-GB" sz="3600" dirty="0">
              <a:solidFill>
                <a:schemeClr val="tx2"/>
              </a:solidFill>
            </a:endParaRPr>
          </a:p>
          <a:p>
            <a:pPr>
              <a:lnSpc>
                <a:spcPct val="110000"/>
              </a:lnSpc>
            </a:pPr>
            <a:r>
              <a:rPr lang="en-GB" sz="2400" dirty="0">
                <a:solidFill>
                  <a:schemeClr val="tx2"/>
                </a:solidFill>
              </a:rPr>
              <a:t>Bringing lived experience into local, regional and national SEND decision-making</a:t>
            </a:r>
            <a:endParaRPr lang="en-GB" sz="3600" dirty="0">
              <a:solidFill>
                <a:schemeClr val="tx2"/>
              </a:solidFill>
            </a:endParaRPr>
          </a:p>
          <a:p>
            <a:pPr>
              <a:lnSpc>
                <a:spcPct val="110000"/>
              </a:lnSpc>
            </a:pPr>
            <a:r>
              <a:rPr lang="en-GB" sz="2400" dirty="0">
                <a:solidFill>
                  <a:schemeClr val="tx2"/>
                </a:solidFill>
              </a:rPr>
              <a:t>Working in partnership with education, health, housing and the local authority</a:t>
            </a:r>
            <a:endParaRPr lang="en-GB" sz="3600" dirty="0"/>
          </a:p>
        </p:txBody>
      </p:sp>
      <p:sp>
        <p:nvSpPr>
          <p:cNvPr id="4" name="Content Placeholder 3">
            <a:extLst>
              <a:ext uri="{FF2B5EF4-FFF2-40B4-BE49-F238E27FC236}">
                <a16:creationId xmlns:a16="http://schemas.microsoft.com/office/drawing/2014/main" id="{A20CDB41-1939-2664-673B-3DCDA4BA26C6}"/>
              </a:ext>
            </a:extLst>
          </p:cNvPr>
          <p:cNvSpPr>
            <a:spLocks noGrp="1"/>
          </p:cNvSpPr>
          <p:nvPr>
            <p:ph sz="half" idx="4294967295"/>
          </p:nvPr>
        </p:nvSpPr>
        <p:spPr>
          <a:xfrm>
            <a:off x="6734319" y="6056485"/>
            <a:ext cx="5181600" cy="504571"/>
          </a:xfrm>
        </p:spPr>
        <p:txBody>
          <a:bodyPr>
            <a:normAutofit fontScale="92500"/>
          </a:bodyPr>
          <a:lstStyle/>
          <a:p>
            <a:pPr marL="0" indent="0">
              <a:buNone/>
            </a:pPr>
            <a:r>
              <a:rPr lang="en-GB" sz="1800" dirty="0">
                <a:hlinkClick r:id="rId3"/>
              </a:rPr>
              <a:t>https://hspcf.org/join-hackney-parent-carer-forum/</a:t>
            </a:r>
            <a:endParaRPr lang="en-GB" sz="1800" dirty="0"/>
          </a:p>
          <a:p>
            <a:endParaRPr lang="en-GB" sz="1800" dirty="0"/>
          </a:p>
        </p:txBody>
      </p:sp>
      <p:pic>
        <p:nvPicPr>
          <p:cNvPr id="2054" name="Picture 6" descr="Contact Us – Choice in Hackney">
            <a:extLst>
              <a:ext uri="{FF2B5EF4-FFF2-40B4-BE49-F238E27FC236}">
                <a16:creationId xmlns:a16="http://schemas.microsoft.com/office/drawing/2014/main" id="{86288E1C-8D15-9D64-BCF4-5C57474DFDD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397" t="28320" r="29890" b="13165"/>
          <a:stretch>
            <a:fillRect/>
          </a:stretch>
        </p:blipFill>
        <p:spPr bwMode="auto">
          <a:xfrm>
            <a:off x="6853285" y="1540009"/>
            <a:ext cx="4741683" cy="4358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546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69C86-7FB0-C718-DCF7-B503839CDCDA}"/>
              </a:ext>
            </a:extLst>
          </p:cNvPr>
          <p:cNvSpPr>
            <a:spLocks noGrp="1"/>
          </p:cNvSpPr>
          <p:nvPr>
            <p:ph type="title"/>
          </p:nvPr>
        </p:nvSpPr>
        <p:spPr/>
        <p:txBody>
          <a:bodyPr/>
          <a:lstStyle/>
          <a:p>
            <a:r>
              <a:rPr lang="en-GB" dirty="0"/>
              <a:t>Our Aims</a:t>
            </a:r>
          </a:p>
        </p:txBody>
      </p:sp>
      <p:sp>
        <p:nvSpPr>
          <p:cNvPr id="3" name="Content Placeholder 2">
            <a:extLst>
              <a:ext uri="{FF2B5EF4-FFF2-40B4-BE49-F238E27FC236}">
                <a16:creationId xmlns:a16="http://schemas.microsoft.com/office/drawing/2014/main" id="{10DE130D-122E-C952-3D7E-4C5D7F6CBC6E}"/>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AE2A5AF8-DB0C-1CC5-59C8-85A72DFE5ACA}"/>
              </a:ext>
            </a:extLst>
          </p:cNvPr>
          <p:cNvSpPr>
            <a:spLocks noGrp="1"/>
          </p:cNvSpPr>
          <p:nvPr>
            <p:ph sz="half" idx="4294967295"/>
          </p:nvPr>
        </p:nvSpPr>
        <p:spPr>
          <a:xfrm>
            <a:off x="6172200" y="1825625"/>
            <a:ext cx="5181600" cy="4351338"/>
          </a:xfrm>
        </p:spPr>
        <p:txBody>
          <a:bodyPr/>
          <a:lstStyle/>
          <a:p>
            <a:endParaRPr lang="en-GB"/>
          </a:p>
        </p:txBody>
      </p:sp>
      <p:pic>
        <p:nvPicPr>
          <p:cNvPr id="8" name="Picture 7" descr="A person and child walking&#10;&#10;AI-generated content may be incorrect.">
            <a:extLst>
              <a:ext uri="{FF2B5EF4-FFF2-40B4-BE49-F238E27FC236}">
                <a16:creationId xmlns:a16="http://schemas.microsoft.com/office/drawing/2014/main" id="{69BAA94A-6908-2C86-C47C-69E615577B31}"/>
              </a:ext>
            </a:extLst>
          </p:cNvPr>
          <p:cNvPicPr>
            <a:picLocks noChangeAspect="1"/>
          </p:cNvPicPr>
          <p:nvPr/>
        </p:nvPicPr>
        <p:blipFill>
          <a:blip r:embed="rId2"/>
          <a:stretch>
            <a:fillRect/>
          </a:stretch>
        </p:blipFill>
        <p:spPr>
          <a:xfrm>
            <a:off x="553934" y="1729350"/>
            <a:ext cx="10931732" cy="5128650"/>
          </a:xfrm>
          <a:prstGeom prst="rect">
            <a:avLst/>
          </a:prstGeom>
        </p:spPr>
      </p:pic>
    </p:spTree>
    <p:extLst>
      <p:ext uri="{BB962C8B-B14F-4D97-AF65-F5344CB8AC3E}">
        <p14:creationId xmlns:p14="http://schemas.microsoft.com/office/powerpoint/2010/main" val="2658114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D220B-7F03-7AD7-C8D0-F360A630B0E5}"/>
              </a:ext>
            </a:extLst>
          </p:cNvPr>
          <p:cNvSpPr>
            <a:spLocks noGrp="1"/>
          </p:cNvSpPr>
          <p:nvPr>
            <p:ph type="title"/>
          </p:nvPr>
        </p:nvSpPr>
        <p:spPr/>
        <p:txBody>
          <a:bodyPr/>
          <a:lstStyle/>
          <a:p>
            <a:r>
              <a:rPr lang="en-GB" dirty="0"/>
              <a:t>What we do</a:t>
            </a:r>
          </a:p>
        </p:txBody>
      </p:sp>
      <p:pic>
        <p:nvPicPr>
          <p:cNvPr id="6" name="Picture 5" descr="A screenshot of a computer screen&#10;&#10;AI-generated content may be incorrect.">
            <a:extLst>
              <a:ext uri="{FF2B5EF4-FFF2-40B4-BE49-F238E27FC236}">
                <a16:creationId xmlns:a16="http://schemas.microsoft.com/office/drawing/2014/main" id="{58C62F23-6167-9995-C377-4C52DF1707B7}"/>
              </a:ext>
            </a:extLst>
          </p:cNvPr>
          <p:cNvPicPr>
            <a:picLocks noChangeAspect="1"/>
          </p:cNvPicPr>
          <p:nvPr/>
        </p:nvPicPr>
        <p:blipFill>
          <a:blip r:embed="rId2"/>
          <a:srcRect t="14924"/>
          <a:stretch>
            <a:fillRect/>
          </a:stretch>
        </p:blipFill>
        <p:spPr>
          <a:xfrm>
            <a:off x="65988" y="1604823"/>
            <a:ext cx="12192000" cy="5253177"/>
          </a:xfrm>
          <a:prstGeom prst="rect">
            <a:avLst/>
          </a:prstGeom>
        </p:spPr>
      </p:pic>
    </p:spTree>
    <p:extLst>
      <p:ext uri="{BB962C8B-B14F-4D97-AF65-F5344CB8AC3E}">
        <p14:creationId xmlns:p14="http://schemas.microsoft.com/office/powerpoint/2010/main" val="1368725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14F9F5-DF65-F1B0-20F6-DF19A84CDF0B}"/>
              </a:ext>
            </a:extLst>
          </p:cNvPr>
          <p:cNvSpPr>
            <a:spLocks noGrp="1"/>
          </p:cNvSpPr>
          <p:nvPr>
            <p:ph type="title"/>
          </p:nvPr>
        </p:nvSpPr>
        <p:spPr/>
        <p:txBody>
          <a:bodyPr/>
          <a:lstStyle/>
          <a:p>
            <a:r>
              <a:rPr lang="en-GB" dirty="0"/>
              <a:t>Needs of children</a:t>
            </a:r>
          </a:p>
        </p:txBody>
      </p:sp>
      <p:sp>
        <p:nvSpPr>
          <p:cNvPr id="6" name="Content Placeholder 5">
            <a:extLst>
              <a:ext uri="{FF2B5EF4-FFF2-40B4-BE49-F238E27FC236}">
                <a16:creationId xmlns:a16="http://schemas.microsoft.com/office/drawing/2014/main" id="{F10B96CD-F137-037B-5FAB-B49DCD40C36D}"/>
              </a:ext>
            </a:extLst>
          </p:cNvPr>
          <p:cNvSpPr>
            <a:spLocks noGrp="1"/>
          </p:cNvSpPr>
          <p:nvPr>
            <p:ph sz="half" idx="1"/>
          </p:nvPr>
        </p:nvSpPr>
        <p:spPr>
          <a:xfrm>
            <a:off x="838200" y="2577804"/>
            <a:ext cx="5173344" cy="3349690"/>
          </a:xfrm>
        </p:spPr>
        <p:txBody>
          <a:bodyPr/>
          <a:lstStyle/>
          <a:p>
            <a:r>
              <a:rPr lang="en-GB" dirty="0"/>
              <a:t>Autism</a:t>
            </a:r>
          </a:p>
          <a:p>
            <a:r>
              <a:rPr lang="en-GB" dirty="0"/>
              <a:t>Unknown and other</a:t>
            </a:r>
          </a:p>
          <a:p>
            <a:r>
              <a:rPr lang="en-GB" dirty="0"/>
              <a:t>Learning Disability</a:t>
            </a:r>
          </a:p>
          <a:p>
            <a:r>
              <a:rPr lang="en-GB" dirty="0"/>
              <a:t>ADHD</a:t>
            </a:r>
          </a:p>
          <a:p>
            <a:r>
              <a:rPr lang="en-GB" dirty="0"/>
              <a:t>Downs Syndrome</a:t>
            </a:r>
          </a:p>
          <a:p>
            <a:r>
              <a:rPr lang="en-GB" dirty="0"/>
              <a:t>Epilepsy</a:t>
            </a:r>
          </a:p>
          <a:p>
            <a:endParaRPr lang="en-GB" dirty="0"/>
          </a:p>
        </p:txBody>
      </p:sp>
      <p:pic>
        <p:nvPicPr>
          <p:cNvPr id="11" name="Picture 10" descr="A colorful circle with text overlay&#10;&#10;AI-generated content may be incorrect.">
            <a:extLst>
              <a:ext uri="{FF2B5EF4-FFF2-40B4-BE49-F238E27FC236}">
                <a16:creationId xmlns:a16="http://schemas.microsoft.com/office/drawing/2014/main" id="{B9E23A17-D3B4-8761-3D77-5081C1F3EF41}"/>
              </a:ext>
            </a:extLst>
          </p:cNvPr>
          <p:cNvPicPr>
            <a:picLocks noChangeAspect="1"/>
          </p:cNvPicPr>
          <p:nvPr/>
        </p:nvPicPr>
        <p:blipFill>
          <a:blip r:embed="rId2"/>
          <a:stretch>
            <a:fillRect/>
          </a:stretch>
        </p:blipFill>
        <p:spPr>
          <a:xfrm>
            <a:off x="6395609" y="1596179"/>
            <a:ext cx="5173344" cy="4896695"/>
          </a:xfrm>
          <a:prstGeom prst="rect">
            <a:avLst/>
          </a:prstGeom>
        </p:spPr>
      </p:pic>
      <p:sp>
        <p:nvSpPr>
          <p:cNvPr id="8" name="Arrow: Right 7">
            <a:extLst>
              <a:ext uri="{FF2B5EF4-FFF2-40B4-BE49-F238E27FC236}">
                <a16:creationId xmlns:a16="http://schemas.microsoft.com/office/drawing/2014/main" id="{3944C166-A2F2-6C7B-657A-04A13D1CAB6C}"/>
              </a:ext>
            </a:extLst>
          </p:cNvPr>
          <p:cNvSpPr/>
          <p:nvPr/>
        </p:nvSpPr>
        <p:spPr>
          <a:xfrm rot="16200000">
            <a:off x="3690415" y="3755767"/>
            <a:ext cx="3248810" cy="892885"/>
          </a:xfrm>
          <a:prstGeom prst="rightArrow">
            <a:avLst/>
          </a:prstGeom>
          <a:gradFill flip="none" rotWithShape="1">
            <a:gsLst>
              <a:gs pos="100000">
                <a:srgbClr val="FFC000">
                  <a:tint val="66000"/>
                  <a:satMod val="160000"/>
                </a:srgbClr>
              </a:gs>
              <a:gs pos="50000">
                <a:srgbClr val="FFC000">
                  <a:tint val="44500"/>
                  <a:satMod val="160000"/>
                </a:srgbClr>
              </a:gs>
              <a:gs pos="0">
                <a:srgbClr val="FFC000">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08438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DFE9A-F7D5-96E4-1DFC-E97DEDB800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744109-FFE2-544C-8A70-A41928D07EF8}"/>
              </a:ext>
            </a:extLst>
          </p:cNvPr>
          <p:cNvSpPr>
            <a:spLocks noGrp="1"/>
          </p:cNvSpPr>
          <p:nvPr>
            <p:ph type="title"/>
          </p:nvPr>
        </p:nvSpPr>
        <p:spPr/>
        <p:txBody>
          <a:bodyPr>
            <a:normAutofit/>
          </a:bodyPr>
          <a:lstStyle/>
          <a:p>
            <a:r>
              <a:rPr lang="en-GB" dirty="0">
                <a:solidFill>
                  <a:schemeClr val="tx2"/>
                </a:solidFill>
              </a:rPr>
              <a:t>J</a:t>
            </a:r>
            <a:r>
              <a:rPr lang="en-GB" b="0" dirty="0">
                <a:solidFill>
                  <a:schemeClr val="tx2"/>
                </a:solidFill>
              </a:rPr>
              <a:t>an 2025-Jan 2026</a:t>
            </a:r>
            <a:endParaRPr lang="en-US" dirty="0"/>
          </a:p>
        </p:txBody>
      </p:sp>
      <p:sp>
        <p:nvSpPr>
          <p:cNvPr id="3" name="Content Placeholder 2">
            <a:extLst>
              <a:ext uri="{FF2B5EF4-FFF2-40B4-BE49-F238E27FC236}">
                <a16:creationId xmlns:a16="http://schemas.microsoft.com/office/drawing/2014/main" id="{025DA0FB-12E8-047B-2AE3-5B9981FF051D}"/>
              </a:ext>
            </a:extLst>
          </p:cNvPr>
          <p:cNvSpPr>
            <a:spLocks noGrp="1"/>
          </p:cNvSpPr>
          <p:nvPr>
            <p:ph sz="half" idx="1"/>
          </p:nvPr>
        </p:nvSpPr>
        <p:spPr>
          <a:xfrm>
            <a:off x="695800" y="2121931"/>
            <a:ext cx="5181600" cy="3585471"/>
          </a:xfrm>
        </p:spPr>
        <p:txBody>
          <a:bodyPr vert="horz" lIns="91440" tIns="45720" rIns="91440" bIns="45720" rtlCol="0" anchor="t">
            <a:normAutofit/>
          </a:bodyPr>
          <a:lstStyle/>
          <a:p>
            <a:pPr marL="0" indent="0">
              <a:lnSpc>
                <a:spcPct val="110000"/>
              </a:lnSpc>
              <a:buNone/>
            </a:pPr>
            <a:r>
              <a:rPr lang="en-GB" sz="2000" b="1" dirty="0">
                <a:solidFill>
                  <a:schemeClr val="tx2"/>
                </a:solidFill>
              </a:rPr>
              <a:t>Strong Foundations, Influencing change</a:t>
            </a:r>
          </a:p>
          <a:p>
            <a:pPr>
              <a:lnSpc>
                <a:spcPct val="110000"/>
              </a:lnSpc>
            </a:pPr>
            <a:endParaRPr lang="en-GB" sz="2000" dirty="0">
              <a:solidFill>
                <a:schemeClr val="tx2"/>
              </a:solidFill>
            </a:endParaRPr>
          </a:p>
          <a:p>
            <a:pPr>
              <a:lnSpc>
                <a:spcPct val="110000"/>
              </a:lnSpc>
            </a:pPr>
            <a:r>
              <a:rPr lang="en-GB" sz="2000" dirty="0">
                <a:solidFill>
                  <a:schemeClr val="tx2"/>
                </a:solidFill>
              </a:rPr>
              <a:t>Approximately doubled membership to 274 members</a:t>
            </a:r>
          </a:p>
          <a:p>
            <a:pPr>
              <a:lnSpc>
                <a:spcPct val="110000"/>
              </a:lnSpc>
            </a:pPr>
            <a:r>
              <a:rPr lang="en-GB" sz="2000" dirty="0">
                <a:solidFill>
                  <a:schemeClr val="tx2"/>
                </a:solidFill>
              </a:rPr>
              <a:t>Approximate number of parent carers in Hackney 10K</a:t>
            </a:r>
          </a:p>
          <a:p>
            <a:pPr>
              <a:lnSpc>
                <a:spcPct val="110000"/>
              </a:lnSpc>
            </a:pPr>
            <a:endParaRPr lang="en-GB" sz="3200" dirty="0"/>
          </a:p>
        </p:txBody>
      </p:sp>
      <p:sp>
        <p:nvSpPr>
          <p:cNvPr id="6" name="Free-form: Shape 5">
            <a:extLst>
              <a:ext uri="{FF2B5EF4-FFF2-40B4-BE49-F238E27FC236}">
                <a16:creationId xmlns:a16="http://schemas.microsoft.com/office/drawing/2014/main" id="{05B0B545-529A-28B7-DA56-9E8D49421356}"/>
              </a:ext>
            </a:extLst>
          </p:cNvPr>
          <p:cNvSpPr/>
          <p:nvPr/>
        </p:nvSpPr>
        <p:spPr>
          <a:xfrm>
            <a:off x="7256500" y="2121931"/>
            <a:ext cx="3412371" cy="3412371"/>
          </a:xfrm>
          <a:custGeom>
            <a:avLst/>
            <a:gdLst>
              <a:gd name="csX0" fmla="*/ 301092 w 3412371"/>
              <a:gd name="csY0" fmla="*/ 0 h 3412371"/>
              <a:gd name="csX1" fmla="*/ 0 w 3412371"/>
              <a:gd name="csY1" fmla="*/ 0 h 3412371"/>
              <a:gd name="csX2" fmla="*/ 0 w 3412371"/>
              <a:gd name="csY2" fmla="*/ 3412372 h 3412371"/>
              <a:gd name="csX3" fmla="*/ 3412372 w 3412371"/>
              <a:gd name="csY3" fmla="*/ 3412372 h 3412371"/>
              <a:gd name="csX4" fmla="*/ 3412372 w 3412371"/>
              <a:gd name="csY4" fmla="*/ 3111280 h 3412371"/>
              <a:gd name="csX5" fmla="*/ 301092 w 3412371"/>
              <a:gd name="csY5" fmla="*/ 3111280 h 3412371"/>
            </a:gdLst>
            <a:ahLst/>
            <a:cxnLst>
              <a:cxn ang="0">
                <a:pos x="csX0" y="csY0"/>
              </a:cxn>
              <a:cxn ang="0">
                <a:pos x="csX1" y="csY1"/>
              </a:cxn>
              <a:cxn ang="0">
                <a:pos x="csX2" y="csY2"/>
              </a:cxn>
              <a:cxn ang="0">
                <a:pos x="csX3" y="csY3"/>
              </a:cxn>
              <a:cxn ang="0">
                <a:pos x="csX4" y="csY4"/>
              </a:cxn>
              <a:cxn ang="0">
                <a:pos x="csX5" y="csY5"/>
              </a:cxn>
            </a:cxnLst>
            <a:rect l="l" t="t" r="r" b="b"/>
            <a:pathLst>
              <a:path w="3412371" h="3412371">
                <a:moveTo>
                  <a:pt x="301092" y="0"/>
                </a:moveTo>
                <a:lnTo>
                  <a:pt x="0" y="0"/>
                </a:lnTo>
                <a:lnTo>
                  <a:pt x="0" y="3412372"/>
                </a:lnTo>
                <a:lnTo>
                  <a:pt x="3412372" y="3412372"/>
                </a:lnTo>
                <a:lnTo>
                  <a:pt x="3412372" y="3111280"/>
                </a:lnTo>
                <a:lnTo>
                  <a:pt x="301092" y="3111280"/>
                </a:lnTo>
                <a:close/>
              </a:path>
            </a:pathLst>
          </a:custGeom>
          <a:solidFill>
            <a:srgbClr val="FFC000"/>
          </a:solidFill>
          <a:ln w="50105" cap="flat">
            <a:noFill/>
            <a:prstDash val="solid"/>
            <a:miter/>
          </a:ln>
        </p:spPr>
        <p:txBody>
          <a:bodyPr/>
          <a:lstStyle/>
          <a:p>
            <a:endParaRPr lang="en-GB"/>
          </a:p>
        </p:txBody>
      </p:sp>
      <p:sp>
        <p:nvSpPr>
          <p:cNvPr id="7" name="Free-form: Shape 6">
            <a:extLst>
              <a:ext uri="{FF2B5EF4-FFF2-40B4-BE49-F238E27FC236}">
                <a16:creationId xmlns:a16="http://schemas.microsoft.com/office/drawing/2014/main" id="{DF562FD8-EE51-73E0-0FB3-B121A1D9D56C}"/>
              </a:ext>
            </a:extLst>
          </p:cNvPr>
          <p:cNvSpPr/>
          <p:nvPr/>
        </p:nvSpPr>
        <p:spPr>
          <a:xfrm>
            <a:off x="7753301" y="2975024"/>
            <a:ext cx="2915570" cy="1711203"/>
          </a:xfrm>
          <a:custGeom>
            <a:avLst/>
            <a:gdLst>
              <a:gd name="csX0" fmla="*/ 2112660 w 2915570"/>
              <a:gd name="csY0" fmla="*/ 0 h 1711203"/>
              <a:gd name="csX1" fmla="*/ 2408733 w 2915570"/>
              <a:gd name="csY1" fmla="*/ 296074 h 1711203"/>
              <a:gd name="csX2" fmla="*/ 2012296 w 2915570"/>
              <a:gd name="csY2" fmla="*/ 692511 h 1711203"/>
              <a:gd name="csX3" fmla="*/ 1711204 w 2915570"/>
              <a:gd name="csY3" fmla="*/ 391419 h 1711203"/>
              <a:gd name="csX4" fmla="*/ 1209385 w 2915570"/>
              <a:gd name="csY4" fmla="*/ 893238 h 1711203"/>
              <a:gd name="csX5" fmla="*/ 908293 w 2915570"/>
              <a:gd name="csY5" fmla="*/ 592147 h 1711203"/>
              <a:gd name="csX6" fmla="*/ 0 w 2915570"/>
              <a:gd name="csY6" fmla="*/ 1500440 h 1711203"/>
              <a:gd name="csX7" fmla="*/ 210764 w 2915570"/>
              <a:gd name="csY7" fmla="*/ 1711204 h 1711203"/>
              <a:gd name="csX8" fmla="*/ 908293 w 2915570"/>
              <a:gd name="csY8" fmla="*/ 1013675 h 1711203"/>
              <a:gd name="csX9" fmla="*/ 1209385 w 2915570"/>
              <a:gd name="csY9" fmla="*/ 1314767 h 1711203"/>
              <a:gd name="csX10" fmla="*/ 1711204 w 2915570"/>
              <a:gd name="csY10" fmla="*/ 812947 h 1711203"/>
              <a:gd name="csX11" fmla="*/ 2012296 w 2915570"/>
              <a:gd name="csY11" fmla="*/ 1114039 h 1711203"/>
              <a:gd name="csX12" fmla="*/ 2619497 w 2915570"/>
              <a:gd name="csY12" fmla="*/ 506838 h 1711203"/>
              <a:gd name="csX13" fmla="*/ 2915571 w 2915570"/>
              <a:gd name="csY13" fmla="*/ 802911 h 1711203"/>
              <a:gd name="csX14" fmla="*/ 2915571 w 2915570"/>
              <a:gd name="csY14" fmla="*/ 0 h 17112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915570" h="1711203">
                <a:moveTo>
                  <a:pt x="2112660" y="0"/>
                </a:moveTo>
                <a:lnTo>
                  <a:pt x="2408733" y="296074"/>
                </a:lnTo>
                <a:lnTo>
                  <a:pt x="2012296" y="692511"/>
                </a:lnTo>
                <a:lnTo>
                  <a:pt x="1711204" y="391419"/>
                </a:lnTo>
                <a:lnTo>
                  <a:pt x="1209385" y="893238"/>
                </a:lnTo>
                <a:lnTo>
                  <a:pt x="908293" y="592147"/>
                </a:lnTo>
                <a:lnTo>
                  <a:pt x="0" y="1500440"/>
                </a:lnTo>
                <a:lnTo>
                  <a:pt x="210764" y="1711204"/>
                </a:lnTo>
                <a:lnTo>
                  <a:pt x="908293" y="1013675"/>
                </a:lnTo>
                <a:lnTo>
                  <a:pt x="1209385" y="1314767"/>
                </a:lnTo>
                <a:lnTo>
                  <a:pt x="1711204" y="812947"/>
                </a:lnTo>
                <a:lnTo>
                  <a:pt x="2012296" y="1114039"/>
                </a:lnTo>
                <a:lnTo>
                  <a:pt x="2619497" y="506838"/>
                </a:lnTo>
                <a:lnTo>
                  <a:pt x="2915571" y="802911"/>
                </a:lnTo>
                <a:lnTo>
                  <a:pt x="2915571" y="0"/>
                </a:lnTo>
                <a:close/>
              </a:path>
            </a:pathLst>
          </a:custGeom>
          <a:solidFill>
            <a:srgbClr val="FFC000"/>
          </a:solidFill>
          <a:ln w="50105" cap="flat">
            <a:noFill/>
            <a:prstDash val="solid"/>
            <a:miter/>
          </a:ln>
        </p:spPr>
        <p:txBody>
          <a:bodyPr/>
          <a:lstStyle/>
          <a:p>
            <a:endParaRPr lang="en-GB"/>
          </a:p>
        </p:txBody>
      </p:sp>
    </p:spTree>
    <p:extLst>
      <p:ext uri="{BB962C8B-B14F-4D97-AF65-F5344CB8AC3E}">
        <p14:creationId xmlns:p14="http://schemas.microsoft.com/office/powerpoint/2010/main" val="1482046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BFDDA2-F43D-F2DC-2FCA-EC01A48E24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B9F753-70E3-E9DF-5262-DDC41BED559A}"/>
              </a:ext>
            </a:extLst>
          </p:cNvPr>
          <p:cNvSpPr>
            <a:spLocks noGrp="1"/>
          </p:cNvSpPr>
          <p:nvPr>
            <p:ph type="title"/>
          </p:nvPr>
        </p:nvSpPr>
        <p:spPr/>
        <p:txBody>
          <a:bodyPr>
            <a:normAutofit/>
          </a:bodyPr>
          <a:lstStyle/>
          <a:p>
            <a:r>
              <a:rPr lang="en-GB" b="0" dirty="0"/>
              <a:t>Highlights</a:t>
            </a:r>
            <a:endParaRPr lang="en-US" dirty="0"/>
          </a:p>
        </p:txBody>
      </p:sp>
      <p:sp>
        <p:nvSpPr>
          <p:cNvPr id="3" name="Content Placeholder 2">
            <a:extLst>
              <a:ext uri="{FF2B5EF4-FFF2-40B4-BE49-F238E27FC236}">
                <a16:creationId xmlns:a16="http://schemas.microsoft.com/office/drawing/2014/main" id="{597045AA-825D-A0C3-0969-BC353895F159}"/>
              </a:ext>
            </a:extLst>
          </p:cNvPr>
          <p:cNvSpPr>
            <a:spLocks noGrp="1"/>
          </p:cNvSpPr>
          <p:nvPr>
            <p:ph sz="half" idx="1"/>
          </p:nvPr>
        </p:nvSpPr>
        <p:spPr>
          <a:xfrm>
            <a:off x="838200" y="1825624"/>
            <a:ext cx="10134600" cy="5032376"/>
          </a:xfrm>
        </p:spPr>
        <p:txBody>
          <a:bodyPr vert="horz" lIns="91440" tIns="45720" rIns="91440" bIns="45720" rtlCol="0" anchor="t">
            <a:normAutofit/>
          </a:bodyPr>
          <a:lstStyle/>
          <a:p>
            <a:pPr marL="0" indent="0">
              <a:buNone/>
            </a:pPr>
            <a:r>
              <a:rPr lang="en-GB" sz="3000" b="1" dirty="0"/>
              <a:t>Active involvement in:</a:t>
            </a:r>
          </a:p>
          <a:p>
            <a:pPr marL="228600" lvl="1">
              <a:lnSpc>
                <a:spcPct val="110000"/>
              </a:lnSpc>
              <a:spcBef>
                <a:spcPts val="1000"/>
              </a:spcBef>
            </a:pPr>
            <a:r>
              <a:rPr lang="en-GB" sz="2800" dirty="0"/>
              <a:t>SEND Strategic Partnership Board</a:t>
            </a:r>
          </a:p>
          <a:p>
            <a:pPr marL="228600" lvl="1">
              <a:lnSpc>
                <a:spcPct val="110000"/>
              </a:lnSpc>
              <a:spcBef>
                <a:spcPts val="1000"/>
              </a:spcBef>
            </a:pPr>
            <a:r>
              <a:rPr lang="en-GB" sz="2800" dirty="0"/>
              <a:t>SEND &amp; Inclusion Strategy development</a:t>
            </a:r>
          </a:p>
          <a:p>
            <a:pPr marL="228600" lvl="1">
              <a:lnSpc>
                <a:spcPct val="110000"/>
              </a:lnSpc>
              <a:spcBef>
                <a:spcPts val="1000"/>
              </a:spcBef>
            </a:pPr>
            <a:r>
              <a:rPr lang="en-GB" sz="2800" dirty="0"/>
              <a:t>PfA Working Group meetings </a:t>
            </a:r>
          </a:p>
          <a:p>
            <a:pPr marL="228600" lvl="1">
              <a:lnSpc>
                <a:spcPct val="110000"/>
              </a:lnSpc>
              <a:spcBef>
                <a:spcPts val="1000"/>
              </a:spcBef>
            </a:pPr>
            <a:r>
              <a:rPr lang="en-GB" sz="2800" dirty="0"/>
              <a:t>Local Area SEND Inspection engagement</a:t>
            </a:r>
          </a:p>
          <a:p>
            <a:pPr marL="228600" lvl="1">
              <a:lnSpc>
                <a:spcPct val="110000"/>
              </a:lnSpc>
              <a:spcBef>
                <a:spcPts val="1000"/>
              </a:spcBef>
            </a:pPr>
            <a:r>
              <a:rPr lang="en-GB" sz="2800" dirty="0"/>
              <a:t>Submitted evidence to Parliament’s Solving the SEND Crisis inquiry</a:t>
            </a:r>
          </a:p>
          <a:p>
            <a:pPr marL="228600" lvl="1">
              <a:lnSpc>
                <a:spcPct val="110000"/>
              </a:lnSpc>
              <a:spcBef>
                <a:spcPts val="1000"/>
              </a:spcBef>
            </a:pPr>
            <a:r>
              <a:rPr lang="en-GB" sz="2800" dirty="0"/>
              <a:t>Increased parent involvement in commissioning, transport and leadership decisions</a:t>
            </a:r>
          </a:p>
          <a:p>
            <a:endParaRPr lang="en-GB" sz="1800" dirty="0">
              <a:solidFill>
                <a:schemeClr val="tx2"/>
              </a:solidFill>
            </a:endParaRPr>
          </a:p>
        </p:txBody>
      </p:sp>
    </p:spTree>
    <p:extLst>
      <p:ext uri="{BB962C8B-B14F-4D97-AF65-F5344CB8AC3E}">
        <p14:creationId xmlns:p14="http://schemas.microsoft.com/office/powerpoint/2010/main" val="1183261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D2EA0-8B88-9819-3E61-AE7CE5EF76A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AD591F2-5316-6BEB-4A6A-F3910FE019A5}"/>
              </a:ext>
            </a:extLst>
          </p:cNvPr>
          <p:cNvSpPr>
            <a:spLocks noGrp="1"/>
          </p:cNvSpPr>
          <p:nvPr>
            <p:ph type="title"/>
          </p:nvPr>
        </p:nvSpPr>
        <p:spPr>
          <a:xfrm>
            <a:off x="762000" y="487444"/>
            <a:ext cx="10515600" cy="687298"/>
          </a:xfrm>
        </p:spPr>
        <p:txBody>
          <a:bodyPr/>
          <a:lstStyle/>
          <a:p>
            <a:r>
              <a:rPr lang="en-GB" dirty="0"/>
              <a:t>Event Highlights</a:t>
            </a:r>
          </a:p>
        </p:txBody>
      </p:sp>
      <p:sp>
        <p:nvSpPr>
          <p:cNvPr id="5" name="Content Placeholder 4">
            <a:extLst>
              <a:ext uri="{FF2B5EF4-FFF2-40B4-BE49-F238E27FC236}">
                <a16:creationId xmlns:a16="http://schemas.microsoft.com/office/drawing/2014/main" id="{4AC271C4-4B1D-D5D3-6B20-1BB29A5C1859}"/>
              </a:ext>
            </a:extLst>
          </p:cNvPr>
          <p:cNvSpPr>
            <a:spLocks noGrp="1"/>
          </p:cNvSpPr>
          <p:nvPr>
            <p:ph sz="half" idx="1"/>
          </p:nvPr>
        </p:nvSpPr>
        <p:spPr/>
        <p:txBody>
          <a:bodyPr/>
          <a:lstStyle/>
          <a:p>
            <a:endParaRPr lang="en-GB" dirty="0"/>
          </a:p>
        </p:txBody>
      </p:sp>
      <p:sp>
        <p:nvSpPr>
          <p:cNvPr id="2" name="Content Placeholder 2">
            <a:extLst>
              <a:ext uri="{FF2B5EF4-FFF2-40B4-BE49-F238E27FC236}">
                <a16:creationId xmlns:a16="http://schemas.microsoft.com/office/drawing/2014/main" id="{C27D638F-998E-59A3-539B-71D5B36B09D4}"/>
              </a:ext>
            </a:extLst>
          </p:cNvPr>
          <p:cNvSpPr txBox="1">
            <a:spLocks/>
          </p:cNvSpPr>
          <p:nvPr/>
        </p:nvSpPr>
        <p:spPr>
          <a:xfrm>
            <a:off x="489100" y="2440094"/>
            <a:ext cx="11366203" cy="3122397"/>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GB" sz="3200" dirty="0"/>
              <a:t>Regular steering group meetings</a:t>
            </a:r>
          </a:p>
          <a:p>
            <a:pPr>
              <a:lnSpc>
                <a:spcPct val="110000"/>
              </a:lnSpc>
            </a:pPr>
            <a:r>
              <a:rPr lang="en-GB" sz="3200" dirty="0"/>
              <a:t>9 Coffee Morning events</a:t>
            </a:r>
          </a:p>
          <a:p>
            <a:pPr>
              <a:lnSpc>
                <a:spcPct val="110000"/>
              </a:lnSpc>
            </a:pPr>
            <a:r>
              <a:rPr lang="en-GB" sz="3200" dirty="0"/>
              <a:t>Family Fun day</a:t>
            </a:r>
          </a:p>
          <a:p>
            <a:pPr>
              <a:lnSpc>
                <a:spcPct val="110000"/>
              </a:lnSpc>
            </a:pPr>
            <a:r>
              <a:rPr lang="en-GB" sz="3200" dirty="0"/>
              <a:t>Hackney speaker events</a:t>
            </a:r>
          </a:p>
          <a:p>
            <a:pPr>
              <a:lnSpc>
                <a:spcPct val="110000"/>
              </a:lnSpc>
            </a:pPr>
            <a:r>
              <a:rPr lang="en-GB" sz="3200" dirty="0"/>
              <a:t>Christmas gathering</a:t>
            </a:r>
          </a:p>
          <a:p>
            <a:pPr>
              <a:lnSpc>
                <a:spcPct val="110000"/>
              </a:lnSpc>
            </a:pPr>
            <a:endParaRPr lang="en-GB" sz="3200" dirty="0"/>
          </a:p>
        </p:txBody>
      </p:sp>
      <p:pic>
        <p:nvPicPr>
          <p:cNvPr id="8" name="Picture 7">
            <a:extLst>
              <a:ext uri="{FF2B5EF4-FFF2-40B4-BE49-F238E27FC236}">
                <a16:creationId xmlns:a16="http://schemas.microsoft.com/office/drawing/2014/main" id="{A28D91B9-24C2-40E1-9B16-BE6540597ED7}"/>
              </a:ext>
            </a:extLst>
          </p:cNvPr>
          <p:cNvPicPr>
            <a:picLocks noChangeAspect="1"/>
          </p:cNvPicPr>
          <p:nvPr/>
        </p:nvPicPr>
        <p:blipFill>
          <a:blip r:embed="rId2"/>
          <a:stretch>
            <a:fillRect/>
          </a:stretch>
        </p:blipFill>
        <p:spPr>
          <a:xfrm>
            <a:off x="7701736" y="1576248"/>
            <a:ext cx="3461753" cy="4850091"/>
          </a:xfrm>
          <a:prstGeom prst="rect">
            <a:avLst/>
          </a:prstGeom>
        </p:spPr>
      </p:pic>
    </p:spTree>
    <p:extLst>
      <p:ext uri="{BB962C8B-B14F-4D97-AF65-F5344CB8AC3E}">
        <p14:creationId xmlns:p14="http://schemas.microsoft.com/office/powerpoint/2010/main" val="560043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33DEE-FE08-AE11-C0A7-A2E585090BD9}"/>
              </a:ext>
            </a:extLst>
          </p:cNvPr>
          <p:cNvSpPr>
            <a:spLocks noGrp="1"/>
          </p:cNvSpPr>
          <p:nvPr>
            <p:ph type="title"/>
          </p:nvPr>
        </p:nvSpPr>
        <p:spPr/>
        <p:txBody>
          <a:bodyPr/>
          <a:lstStyle/>
          <a:p>
            <a:r>
              <a:rPr lang="en-GB" dirty="0"/>
              <a:t>Focus Areas</a:t>
            </a:r>
          </a:p>
        </p:txBody>
      </p:sp>
      <p:sp>
        <p:nvSpPr>
          <p:cNvPr id="7" name="Content Placeholder 6">
            <a:extLst>
              <a:ext uri="{FF2B5EF4-FFF2-40B4-BE49-F238E27FC236}">
                <a16:creationId xmlns:a16="http://schemas.microsoft.com/office/drawing/2014/main" id="{F460E97B-6288-2F4D-0228-C632C5F1CE31}"/>
              </a:ext>
            </a:extLst>
          </p:cNvPr>
          <p:cNvSpPr>
            <a:spLocks noGrp="1"/>
          </p:cNvSpPr>
          <p:nvPr>
            <p:ph sz="half" idx="1"/>
          </p:nvPr>
        </p:nvSpPr>
        <p:spPr/>
        <p:txBody>
          <a:bodyPr/>
          <a:lstStyle/>
          <a:p>
            <a:endParaRPr lang="en-GB"/>
          </a:p>
        </p:txBody>
      </p:sp>
      <p:sp>
        <p:nvSpPr>
          <p:cNvPr id="8" name="Content Placeholder 7">
            <a:extLst>
              <a:ext uri="{FF2B5EF4-FFF2-40B4-BE49-F238E27FC236}">
                <a16:creationId xmlns:a16="http://schemas.microsoft.com/office/drawing/2014/main" id="{E933933A-F2A4-1A76-9F3B-24DA64DDBEA4}"/>
              </a:ext>
            </a:extLst>
          </p:cNvPr>
          <p:cNvSpPr>
            <a:spLocks noGrp="1"/>
          </p:cNvSpPr>
          <p:nvPr>
            <p:ph sz="half" idx="4294967295"/>
          </p:nvPr>
        </p:nvSpPr>
        <p:spPr>
          <a:xfrm>
            <a:off x="6172200" y="1825625"/>
            <a:ext cx="5181600" cy="4351338"/>
          </a:xfrm>
        </p:spPr>
        <p:txBody>
          <a:bodyPr/>
          <a:lstStyle/>
          <a:p>
            <a:endParaRPr lang="en-GB"/>
          </a:p>
        </p:txBody>
      </p:sp>
      <p:pic>
        <p:nvPicPr>
          <p:cNvPr id="5" name="Picture 4" descr="A group of colorful squares with white text&#10;&#10;AI-generated content may be incorrect.">
            <a:extLst>
              <a:ext uri="{FF2B5EF4-FFF2-40B4-BE49-F238E27FC236}">
                <a16:creationId xmlns:a16="http://schemas.microsoft.com/office/drawing/2014/main" id="{E0B51C0F-814A-AE5E-EBA0-67F1A9ABBBAC}"/>
              </a:ext>
            </a:extLst>
          </p:cNvPr>
          <p:cNvPicPr>
            <a:picLocks noChangeAspect="1"/>
          </p:cNvPicPr>
          <p:nvPr/>
        </p:nvPicPr>
        <p:blipFill rotWithShape="1">
          <a:blip r:embed="rId3"/>
          <a:srcRect t="7788"/>
          <a:stretch>
            <a:fillRect/>
          </a:stretch>
        </p:blipFill>
        <p:spPr bwMode="auto">
          <a:xfrm>
            <a:off x="838200" y="1280159"/>
            <a:ext cx="10515600" cy="529503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1875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23BD9-C3F3-51A3-54E9-A79183F7DE43}"/>
              </a:ext>
            </a:extLst>
          </p:cNvPr>
          <p:cNvSpPr>
            <a:spLocks noGrp="1"/>
          </p:cNvSpPr>
          <p:nvPr>
            <p:ph type="title"/>
          </p:nvPr>
        </p:nvSpPr>
        <p:spPr/>
        <p:txBody>
          <a:bodyPr/>
          <a:lstStyle/>
          <a:p>
            <a:r>
              <a:rPr lang="en-GB" dirty="0"/>
              <a:t>Inclusive Education for All</a:t>
            </a:r>
          </a:p>
        </p:txBody>
      </p:sp>
      <p:sp>
        <p:nvSpPr>
          <p:cNvPr id="3" name="Content Placeholder 2">
            <a:extLst>
              <a:ext uri="{FF2B5EF4-FFF2-40B4-BE49-F238E27FC236}">
                <a16:creationId xmlns:a16="http://schemas.microsoft.com/office/drawing/2014/main" id="{C22DD8D3-725A-7C68-CE40-0B4230D6A4F0}"/>
              </a:ext>
            </a:extLst>
          </p:cNvPr>
          <p:cNvSpPr>
            <a:spLocks noGrp="1"/>
          </p:cNvSpPr>
          <p:nvPr>
            <p:ph sz="half" idx="1"/>
          </p:nvPr>
        </p:nvSpPr>
        <p:spPr>
          <a:xfrm>
            <a:off x="838200" y="1825624"/>
            <a:ext cx="5181600" cy="5032376"/>
          </a:xfrm>
        </p:spPr>
        <p:txBody>
          <a:bodyPr>
            <a:normAutofit fontScale="92500" lnSpcReduction="20000"/>
          </a:bodyPr>
          <a:lstStyle/>
          <a:p>
            <a:pPr>
              <a:lnSpc>
                <a:spcPct val="110000"/>
              </a:lnSpc>
            </a:pPr>
            <a:r>
              <a:rPr lang="en-GB" sz="1600" b="1" dirty="0"/>
              <a:t>National influence:  </a:t>
            </a:r>
            <a:r>
              <a:rPr lang="en-GB" sz="1600" u="sng" dirty="0">
                <a:hlinkClick r:id="rId3"/>
              </a:rPr>
              <a:t>Parliament’s Solving the SEND Crisis</a:t>
            </a:r>
            <a:r>
              <a:rPr lang="en-GB" sz="1600" dirty="0"/>
              <a:t> Call for Evidence submission.</a:t>
            </a:r>
            <a:r>
              <a:rPr lang="en-GB" sz="1600" u="sng" dirty="0">
                <a:hlinkClick r:id="rId4"/>
              </a:rPr>
              <a:t> Read our evidence here</a:t>
            </a:r>
            <a:endParaRPr lang="en-GB" sz="1600" dirty="0"/>
          </a:p>
          <a:p>
            <a:pPr>
              <a:lnSpc>
                <a:spcPct val="110000"/>
              </a:lnSpc>
            </a:pPr>
            <a:r>
              <a:rPr lang="en-GB" sz="1600" b="1" dirty="0" err="1"/>
              <a:t>PiNS</a:t>
            </a:r>
            <a:r>
              <a:rPr lang="en-GB" sz="1600" b="1" dirty="0"/>
              <a:t> </a:t>
            </a:r>
            <a:r>
              <a:rPr lang="en-GB" sz="1600" dirty="0"/>
              <a:t>– </a:t>
            </a:r>
            <a:r>
              <a:rPr lang="en-GB" sz="1600" b="1" dirty="0"/>
              <a:t>The</a:t>
            </a:r>
            <a:r>
              <a:rPr lang="en-GB" sz="1600" b="1" u="sng" dirty="0">
                <a:hlinkClick r:id="rId5"/>
              </a:rPr>
              <a:t> Partnerships for Inclusion of Neurodiversity in Schools</a:t>
            </a:r>
            <a:r>
              <a:rPr lang="en-GB" sz="1600" b="1" u="sng" dirty="0"/>
              <a:t> </a:t>
            </a:r>
            <a:r>
              <a:rPr lang="en-GB" sz="1600" dirty="0"/>
              <a:t>HSPCF worked with seven primary schools</a:t>
            </a:r>
          </a:p>
          <a:p>
            <a:pPr>
              <a:lnSpc>
                <a:spcPct val="110000"/>
              </a:lnSpc>
            </a:pPr>
            <a:r>
              <a:rPr lang="en-GB" sz="1600" b="1" dirty="0"/>
              <a:t>SEND &amp; Inclusion Strategy:</a:t>
            </a:r>
            <a:r>
              <a:rPr lang="en-GB" sz="1600" dirty="0"/>
              <a:t> HSPCF took part in a workshop with Hackney’s Director of Education on the</a:t>
            </a:r>
            <a:r>
              <a:rPr lang="en-GB" sz="1600" u="sng" dirty="0">
                <a:hlinkClick r:id="rId6"/>
              </a:rPr>
              <a:t> draft three-year SEND &amp; Inclusion Strategy</a:t>
            </a:r>
            <a:r>
              <a:rPr lang="en-GB" sz="1600" dirty="0"/>
              <a:t>. </a:t>
            </a:r>
          </a:p>
          <a:p>
            <a:pPr>
              <a:lnSpc>
                <a:spcPct val="110000"/>
              </a:lnSpc>
            </a:pPr>
            <a:r>
              <a:rPr lang="en-GB" sz="1600" b="1" dirty="0"/>
              <a:t>EHCP webinar:</a:t>
            </a:r>
            <a:r>
              <a:rPr lang="en-GB" sz="1600" dirty="0"/>
              <a:t> 5 June with SENDIAGS and the local authority, </a:t>
            </a:r>
            <a:r>
              <a:rPr lang="en-GB" sz="1600" u="sng" dirty="0">
                <a:hlinkClick r:id="rId7"/>
              </a:rPr>
              <a:t>recording</a:t>
            </a:r>
            <a:r>
              <a:rPr lang="en-GB" sz="1600" dirty="0"/>
              <a:t>, </a:t>
            </a:r>
            <a:r>
              <a:rPr lang="en-GB" sz="1600" u="sng" dirty="0">
                <a:hlinkClick r:id="rId8"/>
              </a:rPr>
              <a:t>slides </a:t>
            </a:r>
            <a:r>
              <a:rPr lang="en-GB" sz="1600" dirty="0"/>
              <a:t>and </a:t>
            </a:r>
            <a:r>
              <a:rPr lang="en-GB" sz="1600" u="sng" dirty="0">
                <a:hlinkClick r:id="rId9"/>
              </a:rPr>
              <a:t>Q&amp;A responses</a:t>
            </a:r>
            <a:r>
              <a:rPr lang="en-GB" sz="1600" dirty="0"/>
              <a:t> </a:t>
            </a:r>
          </a:p>
          <a:p>
            <a:pPr>
              <a:lnSpc>
                <a:spcPct val="110000"/>
              </a:lnSpc>
            </a:pPr>
            <a:r>
              <a:rPr lang="en-GB" sz="1600" b="1" dirty="0"/>
              <a:t>System improvement:</a:t>
            </a:r>
            <a:r>
              <a:rPr lang="en-GB" sz="1600" dirty="0"/>
              <a:t> Participation in appointment process for a new Head at New Regent College (Alternative Provision)</a:t>
            </a:r>
          </a:p>
          <a:p>
            <a:pPr>
              <a:lnSpc>
                <a:spcPct val="110000"/>
              </a:lnSpc>
            </a:pPr>
            <a:r>
              <a:rPr lang="en-GB" sz="1600" dirty="0"/>
              <a:t> </a:t>
            </a:r>
            <a:r>
              <a:rPr lang="en-GB" sz="1600" b="1" dirty="0"/>
              <a:t>School transport: </a:t>
            </a:r>
            <a:r>
              <a:rPr lang="en-GB" sz="1600" dirty="0"/>
              <a:t>trial of the new school transport application process</a:t>
            </a:r>
          </a:p>
          <a:p>
            <a:pPr>
              <a:lnSpc>
                <a:spcPct val="110000"/>
              </a:lnSpc>
            </a:pPr>
            <a:r>
              <a:rPr lang="en-GB" sz="1600" b="1" dirty="0">
                <a:solidFill>
                  <a:srgbClr val="FF0000"/>
                </a:solidFill>
              </a:rPr>
              <a:t>Looking ahead: </a:t>
            </a:r>
            <a:r>
              <a:rPr lang="en-GB" sz="1600" dirty="0"/>
              <a:t>Response to 2025 SEND Inspection Report</a:t>
            </a:r>
            <a:br>
              <a:rPr lang="en-GB" sz="1600" dirty="0"/>
            </a:br>
            <a:endParaRPr lang="en-GB" sz="1600" dirty="0"/>
          </a:p>
        </p:txBody>
      </p:sp>
      <p:pic>
        <p:nvPicPr>
          <p:cNvPr id="8" name="Picture 7" descr="A group of colorful squares with white text&#10;&#10;AI-generated content may be incorrect.">
            <a:extLst>
              <a:ext uri="{FF2B5EF4-FFF2-40B4-BE49-F238E27FC236}">
                <a16:creationId xmlns:a16="http://schemas.microsoft.com/office/drawing/2014/main" id="{16B470FE-6EDC-E45B-270F-07BAC9DD40CB}"/>
              </a:ext>
            </a:extLst>
          </p:cNvPr>
          <p:cNvPicPr>
            <a:picLocks noChangeAspect="1"/>
          </p:cNvPicPr>
          <p:nvPr/>
        </p:nvPicPr>
        <p:blipFill rotWithShape="1">
          <a:blip r:embed="rId10"/>
          <a:srcRect l="7860" t="7788" r="61773" b="47709"/>
          <a:stretch>
            <a:fillRect/>
          </a:stretch>
        </p:blipFill>
        <p:spPr bwMode="auto">
          <a:xfrm>
            <a:off x="6513921" y="1620315"/>
            <a:ext cx="4996206" cy="430612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91153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76D32-9CD3-248A-95FB-840C205A4D48}"/>
              </a:ext>
            </a:extLst>
          </p:cNvPr>
          <p:cNvSpPr>
            <a:spLocks noGrp="1"/>
          </p:cNvSpPr>
          <p:nvPr>
            <p:ph type="title"/>
          </p:nvPr>
        </p:nvSpPr>
        <p:spPr/>
        <p:txBody>
          <a:bodyPr/>
          <a:lstStyle/>
          <a:p>
            <a:r>
              <a:rPr lang="en-GB" dirty="0"/>
              <a:t>Complex needs and Disabilities</a:t>
            </a:r>
          </a:p>
        </p:txBody>
      </p:sp>
      <p:sp>
        <p:nvSpPr>
          <p:cNvPr id="3" name="Content Placeholder 2">
            <a:extLst>
              <a:ext uri="{FF2B5EF4-FFF2-40B4-BE49-F238E27FC236}">
                <a16:creationId xmlns:a16="http://schemas.microsoft.com/office/drawing/2014/main" id="{2CECB888-38A2-7E4F-7909-C08509C5A95A}"/>
              </a:ext>
            </a:extLst>
          </p:cNvPr>
          <p:cNvSpPr>
            <a:spLocks noGrp="1"/>
          </p:cNvSpPr>
          <p:nvPr>
            <p:ph sz="half" idx="1"/>
          </p:nvPr>
        </p:nvSpPr>
        <p:spPr>
          <a:xfrm>
            <a:off x="838199" y="1825625"/>
            <a:ext cx="5600307" cy="4351338"/>
          </a:xfrm>
        </p:spPr>
        <p:txBody>
          <a:bodyPr/>
          <a:lstStyle/>
          <a:p>
            <a:pPr>
              <a:lnSpc>
                <a:spcPct val="100000"/>
              </a:lnSpc>
            </a:pPr>
            <a:r>
              <a:rPr lang="en-GB" b="1" dirty="0"/>
              <a:t>Focus: </a:t>
            </a:r>
            <a:r>
              <a:rPr lang="en-GB" dirty="0"/>
              <a:t>Meeting with council and health needs </a:t>
            </a:r>
          </a:p>
          <a:p>
            <a:pPr>
              <a:lnSpc>
                <a:spcPct val="100000"/>
              </a:lnSpc>
            </a:pPr>
            <a:r>
              <a:rPr lang="en-GB" b="1" dirty="0"/>
              <a:t>Links: </a:t>
            </a:r>
            <a:r>
              <a:rPr lang="en-GB" dirty="0"/>
              <a:t>Hackney Ark and NHS Integrated Care Board meetings</a:t>
            </a:r>
          </a:p>
          <a:p>
            <a:pPr>
              <a:lnSpc>
                <a:spcPct val="100000"/>
              </a:lnSpc>
            </a:pPr>
            <a:r>
              <a:rPr lang="en-GB" b="1" dirty="0"/>
              <a:t>Expert input: </a:t>
            </a:r>
            <a:r>
              <a:rPr lang="en-GB" dirty="0"/>
              <a:t>Autism Experts with Penny Heron</a:t>
            </a:r>
          </a:p>
          <a:p>
            <a:pPr>
              <a:lnSpc>
                <a:spcPct val="100000"/>
              </a:lnSpc>
            </a:pPr>
            <a:r>
              <a:rPr lang="en-GB" b="1" dirty="0">
                <a:solidFill>
                  <a:srgbClr val="FF0000"/>
                </a:solidFill>
              </a:rPr>
              <a:t>Looking ahead: </a:t>
            </a:r>
            <a:r>
              <a:rPr lang="en-GB" dirty="0"/>
              <a:t>active focus group and dedicated event</a:t>
            </a:r>
          </a:p>
          <a:p>
            <a:pPr>
              <a:lnSpc>
                <a:spcPct val="100000"/>
              </a:lnSpc>
            </a:pPr>
            <a:endParaRPr lang="en-GB" dirty="0"/>
          </a:p>
        </p:txBody>
      </p:sp>
      <p:pic>
        <p:nvPicPr>
          <p:cNvPr id="4" name="Picture 3" descr="A group of colorful squares with white text&#10;&#10;AI-generated content may be incorrect.">
            <a:extLst>
              <a:ext uri="{FF2B5EF4-FFF2-40B4-BE49-F238E27FC236}">
                <a16:creationId xmlns:a16="http://schemas.microsoft.com/office/drawing/2014/main" id="{EBB84D4C-4F99-1CB4-4EA6-1AC26D111CA0}"/>
              </a:ext>
            </a:extLst>
          </p:cNvPr>
          <p:cNvPicPr>
            <a:picLocks noChangeAspect="1"/>
          </p:cNvPicPr>
          <p:nvPr/>
        </p:nvPicPr>
        <p:blipFill rotWithShape="1">
          <a:blip r:embed="rId2"/>
          <a:srcRect l="38125" t="9379" r="34483" b="47883"/>
          <a:stretch>
            <a:fillRect/>
          </a:stretch>
        </p:blipFill>
        <p:spPr bwMode="auto">
          <a:xfrm>
            <a:off x="7041823" y="1738862"/>
            <a:ext cx="4489301" cy="412021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59544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DD67FA1-6AD0-D89C-7AA4-621655247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B3709A-46A0-BD38-60B0-854F514ABAD8}"/>
              </a:ext>
            </a:extLst>
          </p:cNvPr>
          <p:cNvSpPr>
            <a:spLocks noGrp="1"/>
          </p:cNvSpPr>
          <p:nvPr>
            <p:ph type="title"/>
          </p:nvPr>
        </p:nvSpPr>
        <p:spPr/>
        <p:txBody>
          <a:bodyPr vert="horz" lIns="91440" tIns="45720" rIns="91440" bIns="45720" rtlCol="0" anchor="ctr">
            <a:normAutofit/>
          </a:bodyPr>
          <a:lstStyle/>
          <a:p>
            <a:r>
              <a:rPr lang="en-US" dirty="0"/>
              <a:t>Parent Carer Wellbeing</a:t>
            </a:r>
          </a:p>
        </p:txBody>
      </p:sp>
      <p:sp>
        <p:nvSpPr>
          <p:cNvPr id="3" name="Content Placeholder 2">
            <a:extLst>
              <a:ext uri="{FF2B5EF4-FFF2-40B4-BE49-F238E27FC236}">
                <a16:creationId xmlns:a16="http://schemas.microsoft.com/office/drawing/2014/main" id="{E437E4DE-E4CE-85C2-5BE9-4EEBD9A9A326}"/>
              </a:ext>
            </a:extLst>
          </p:cNvPr>
          <p:cNvSpPr>
            <a:spLocks noGrp="1"/>
          </p:cNvSpPr>
          <p:nvPr>
            <p:ph sz="half" idx="1"/>
          </p:nvPr>
        </p:nvSpPr>
        <p:spPr>
          <a:xfrm>
            <a:off x="838199" y="1825625"/>
            <a:ext cx="5864259" cy="4351338"/>
          </a:xfrm>
        </p:spPr>
        <p:txBody>
          <a:bodyPr vert="horz" lIns="91440" tIns="45720" rIns="91440" bIns="45720" rtlCol="0">
            <a:normAutofit/>
          </a:bodyPr>
          <a:lstStyle/>
          <a:p>
            <a:pPr>
              <a:lnSpc>
                <a:spcPct val="100000"/>
              </a:lnSpc>
            </a:pPr>
            <a:r>
              <a:rPr lang="en-GB" sz="2400" b="1" dirty="0"/>
              <a:t>CAMHS parent support talk</a:t>
            </a:r>
            <a:r>
              <a:rPr lang="en-GB" sz="2400" dirty="0"/>
              <a:t>: research on support for families</a:t>
            </a:r>
          </a:p>
          <a:p>
            <a:pPr>
              <a:lnSpc>
                <a:spcPct val="100000"/>
              </a:lnSpc>
            </a:pPr>
            <a:r>
              <a:rPr lang="en-GB" sz="2400" dirty="0"/>
              <a:t>Coffee Mornings: 6 sessions</a:t>
            </a:r>
          </a:p>
          <a:p>
            <a:pPr>
              <a:lnSpc>
                <a:spcPct val="100000"/>
              </a:lnSpc>
            </a:pPr>
            <a:r>
              <a:rPr lang="en-GB" sz="2400" b="1" dirty="0">
                <a:solidFill>
                  <a:srgbClr val="FF0000"/>
                </a:solidFill>
              </a:rPr>
              <a:t>Looking Ahead: </a:t>
            </a:r>
            <a:r>
              <a:rPr lang="en-GB" sz="2400" dirty="0"/>
              <a:t>Healthy Parent Carer Programme: courses on wellbeing and stress management throughout the year</a:t>
            </a:r>
          </a:p>
          <a:p>
            <a:pPr>
              <a:lnSpc>
                <a:spcPct val="100000"/>
              </a:lnSpc>
            </a:pPr>
            <a:endParaRPr lang="en-GB" sz="2400" dirty="0"/>
          </a:p>
          <a:p>
            <a:pPr>
              <a:lnSpc>
                <a:spcPct val="100000"/>
              </a:lnSpc>
            </a:pPr>
            <a:endParaRPr lang="en-GB" sz="2000" dirty="0"/>
          </a:p>
        </p:txBody>
      </p:sp>
      <p:pic>
        <p:nvPicPr>
          <p:cNvPr id="5" name="Picture 4" descr="A group of colorful squares with white text&#10;&#10;AI-generated content may be incorrect.">
            <a:extLst>
              <a:ext uri="{FF2B5EF4-FFF2-40B4-BE49-F238E27FC236}">
                <a16:creationId xmlns:a16="http://schemas.microsoft.com/office/drawing/2014/main" id="{D9DF51B9-D4CF-88BF-30CB-72BD25824198}"/>
              </a:ext>
            </a:extLst>
          </p:cNvPr>
          <p:cNvPicPr>
            <a:picLocks noChangeAspect="1"/>
          </p:cNvPicPr>
          <p:nvPr/>
        </p:nvPicPr>
        <p:blipFill rotWithShape="1">
          <a:blip r:embed="rId2"/>
          <a:srcRect l="66245" t="11542" r="3388" b="47939"/>
          <a:stretch>
            <a:fillRect/>
          </a:stretch>
        </p:blipFill>
        <p:spPr bwMode="auto">
          <a:xfrm>
            <a:off x="6985857" y="1930709"/>
            <a:ext cx="4996206" cy="392065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47490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66759-5CB9-A7AA-5CE0-BFAC59467171}"/>
              </a:ext>
            </a:extLst>
          </p:cNvPr>
          <p:cNvSpPr>
            <a:spLocks noGrp="1"/>
          </p:cNvSpPr>
          <p:nvPr>
            <p:ph type="title"/>
          </p:nvPr>
        </p:nvSpPr>
        <p:spPr/>
        <p:txBody>
          <a:bodyPr/>
          <a:lstStyle/>
          <a:p>
            <a:r>
              <a:rPr lang="en-GB" dirty="0"/>
              <a:t>Community</a:t>
            </a:r>
          </a:p>
        </p:txBody>
      </p:sp>
      <p:sp>
        <p:nvSpPr>
          <p:cNvPr id="3" name="Content Placeholder 2">
            <a:extLst>
              <a:ext uri="{FF2B5EF4-FFF2-40B4-BE49-F238E27FC236}">
                <a16:creationId xmlns:a16="http://schemas.microsoft.com/office/drawing/2014/main" id="{2223C798-2FC9-F5C7-69C5-CBE924F493C5}"/>
              </a:ext>
            </a:extLst>
          </p:cNvPr>
          <p:cNvSpPr>
            <a:spLocks noGrp="1"/>
          </p:cNvSpPr>
          <p:nvPr>
            <p:ph sz="half" idx="1"/>
          </p:nvPr>
        </p:nvSpPr>
        <p:spPr/>
        <p:txBody>
          <a:bodyPr vert="horz" lIns="91440" tIns="45720" rIns="91440" bIns="45720" rtlCol="0">
            <a:normAutofit lnSpcReduction="10000"/>
          </a:bodyPr>
          <a:lstStyle/>
          <a:p>
            <a:pPr>
              <a:lnSpc>
                <a:spcPct val="100000"/>
              </a:lnSpc>
            </a:pPr>
            <a:r>
              <a:rPr lang="en-GB" sz="2400" b="1" dirty="0"/>
              <a:t>Housing and Rights: </a:t>
            </a:r>
            <a:r>
              <a:rPr lang="en-GB" sz="2400" dirty="0"/>
              <a:t>Workshop with Shelter for 40 carers</a:t>
            </a:r>
          </a:p>
          <a:p>
            <a:pPr>
              <a:lnSpc>
                <a:spcPct val="100000"/>
              </a:lnSpc>
            </a:pPr>
            <a:r>
              <a:rPr lang="en-GB" sz="2400" b="1" dirty="0"/>
              <a:t>Family Fun Day: </a:t>
            </a:r>
            <a:r>
              <a:rPr lang="en-GB" sz="2400" dirty="0"/>
              <a:t>~80 participants</a:t>
            </a:r>
          </a:p>
          <a:p>
            <a:pPr>
              <a:lnSpc>
                <a:spcPct val="100000"/>
              </a:lnSpc>
            </a:pPr>
            <a:r>
              <a:rPr lang="en-GB" sz="2400" b="1" dirty="0"/>
              <a:t>Festive Celebration: </a:t>
            </a:r>
            <a:r>
              <a:rPr lang="en-GB" sz="2400" dirty="0"/>
              <a:t>25 carers</a:t>
            </a:r>
          </a:p>
          <a:p>
            <a:pPr>
              <a:lnSpc>
                <a:spcPct val="100000"/>
              </a:lnSpc>
            </a:pPr>
            <a:r>
              <a:rPr lang="en-GB" sz="2400" b="1" dirty="0"/>
              <a:t>Local Offer: </a:t>
            </a:r>
            <a:r>
              <a:rPr lang="en-GB" sz="2400" dirty="0"/>
              <a:t>engagement and dissemination</a:t>
            </a:r>
          </a:p>
          <a:p>
            <a:pPr>
              <a:lnSpc>
                <a:spcPct val="100000"/>
              </a:lnSpc>
            </a:pPr>
            <a:endParaRPr lang="en-GB" sz="2400" b="1" dirty="0"/>
          </a:p>
          <a:p>
            <a:pPr>
              <a:lnSpc>
                <a:spcPct val="100000"/>
              </a:lnSpc>
            </a:pPr>
            <a:r>
              <a:rPr lang="en-GB" sz="2400" b="1" dirty="0">
                <a:solidFill>
                  <a:srgbClr val="FF0000"/>
                </a:solidFill>
              </a:rPr>
              <a:t>Looking ahead: </a:t>
            </a:r>
            <a:r>
              <a:rPr lang="en-GB" sz="2400" dirty="0"/>
              <a:t>Behaviour Scrutiny Commission Input </a:t>
            </a:r>
            <a:r>
              <a:rPr lang="en-GB" sz="1600" dirty="0">
                <a:hlinkClick r:id="rId3"/>
              </a:rPr>
              <a:t>https://consultation.hackney.gov.uk/children-education/behaviour-inclusion-call-for-evidence/</a:t>
            </a:r>
            <a:endParaRPr lang="en-GB" sz="1600" dirty="0"/>
          </a:p>
          <a:p>
            <a:pPr>
              <a:lnSpc>
                <a:spcPct val="100000"/>
              </a:lnSpc>
            </a:pPr>
            <a:endParaRPr lang="en-GB" sz="2400" dirty="0"/>
          </a:p>
        </p:txBody>
      </p:sp>
      <p:pic>
        <p:nvPicPr>
          <p:cNvPr id="4" name="Picture 3" descr="A group of colorful squares with white text&#10;&#10;AI-generated content may be incorrect.">
            <a:extLst>
              <a:ext uri="{FF2B5EF4-FFF2-40B4-BE49-F238E27FC236}">
                <a16:creationId xmlns:a16="http://schemas.microsoft.com/office/drawing/2014/main" id="{BC70F1A3-E04C-85B3-028D-4CA422CCFC7B}"/>
              </a:ext>
            </a:extLst>
          </p:cNvPr>
          <p:cNvPicPr>
            <a:picLocks noChangeAspect="1"/>
          </p:cNvPicPr>
          <p:nvPr/>
        </p:nvPicPr>
        <p:blipFill rotWithShape="1">
          <a:blip r:embed="rId4"/>
          <a:srcRect l="51971" t="52851" r="17662" b="6630"/>
          <a:stretch>
            <a:fillRect/>
          </a:stretch>
        </p:blipFill>
        <p:spPr bwMode="auto">
          <a:xfrm>
            <a:off x="6985857" y="1930709"/>
            <a:ext cx="4996206" cy="392065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19430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C81FD-49B3-4B16-4A3A-58B0A8633D07}"/>
              </a:ext>
            </a:extLst>
          </p:cNvPr>
          <p:cNvSpPr>
            <a:spLocks noGrp="1"/>
          </p:cNvSpPr>
          <p:nvPr>
            <p:ph type="title"/>
          </p:nvPr>
        </p:nvSpPr>
        <p:spPr>
          <a:xfrm>
            <a:off x="1139744" y="-454230"/>
            <a:ext cx="11837009" cy="2384939"/>
          </a:xfrm>
        </p:spPr>
        <p:txBody>
          <a:bodyPr/>
          <a:lstStyle/>
          <a:p>
            <a:r>
              <a:rPr lang="en-GB" dirty="0" err="1"/>
              <a:t>PfA</a:t>
            </a:r>
            <a:endParaRPr lang="en-GB" dirty="0"/>
          </a:p>
        </p:txBody>
      </p:sp>
      <p:sp>
        <p:nvSpPr>
          <p:cNvPr id="3" name="Content Placeholder 2">
            <a:extLst>
              <a:ext uri="{FF2B5EF4-FFF2-40B4-BE49-F238E27FC236}">
                <a16:creationId xmlns:a16="http://schemas.microsoft.com/office/drawing/2014/main" id="{5DFCC34B-3797-0A94-FCCD-EB9B52A62BEE}"/>
              </a:ext>
            </a:extLst>
          </p:cNvPr>
          <p:cNvSpPr>
            <a:spLocks noGrp="1"/>
          </p:cNvSpPr>
          <p:nvPr>
            <p:ph sz="half" idx="1"/>
          </p:nvPr>
        </p:nvSpPr>
        <p:spPr>
          <a:xfrm>
            <a:off x="485998" y="1497949"/>
            <a:ext cx="6147657" cy="5057078"/>
          </a:xfrm>
        </p:spPr>
        <p:txBody>
          <a:bodyPr>
            <a:normAutofit fontScale="77500" lnSpcReduction="20000"/>
          </a:bodyPr>
          <a:lstStyle/>
          <a:p>
            <a:pPr>
              <a:lnSpc>
                <a:spcPct val="100000"/>
              </a:lnSpc>
            </a:pPr>
            <a:r>
              <a:rPr lang="en-GB" b="1" dirty="0" err="1"/>
              <a:t>PfA</a:t>
            </a:r>
            <a:r>
              <a:rPr lang="en-GB" b="1" dirty="0"/>
              <a:t> Delivery Group </a:t>
            </a:r>
            <a:r>
              <a:rPr lang="en-GB" dirty="0"/>
              <a:t>recommendations</a:t>
            </a:r>
          </a:p>
          <a:p>
            <a:pPr>
              <a:lnSpc>
                <a:spcPct val="100000"/>
              </a:lnSpc>
            </a:pPr>
            <a:r>
              <a:rPr lang="en-GB" b="1" dirty="0" err="1"/>
              <a:t>PfA</a:t>
            </a:r>
            <a:r>
              <a:rPr lang="en-GB" b="1" dirty="0"/>
              <a:t> Future Ready Event: </a:t>
            </a:r>
            <a:r>
              <a:rPr lang="en-GB" dirty="0"/>
              <a:t>engagement and participation</a:t>
            </a:r>
          </a:p>
          <a:p>
            <a:pPr>
              <a:lnSpc>
                <a:spcPct val="100000"/>
              </a:lnSpc>
            </a:pPr>
            <a:r>
              <a:rPr lang="en-GB" b="1" dirty="0"/>
              <a:t>Feedback Suggestions: </a:t>
            </a:r>
            <a:r>
              <a:rPr lang="en-GB" dirty="0"/>
              <a:t> Education, Employment, Benefits and Independent living improvements</a:t>
            </a:r>
            <a:endParaRPr lang="en-GB" b="1" dirty="0"/>
          </a:p>
          <a:p>
            <a:pPr>
              <a:lnSpc>
                <a:spcPct val="100000"/>
              </a:lnSpc>
            </a:pPr>
            <a:r>
              <a:rPr lang="en-GB" b="1" dirty="0"/>
              <a:t>Supported Internships </a:t>
            </a:r>
            <a:r>
              <a:rPr lang="en-GB" dirty="0"/>
              <a:t>talk</a:t>
            </a:r>
          </a:p>
          <a:p>
            <a:pPr>
              <a:lnSpc>
                <a:spcPct val="100000"/>
              </a:lnSpc>
            </a:pPr>
            <a:r>
              <a:rPr lang="en-GB" b="1" dirty="0">
                <a:solidFill>
                  <a:srgbClr val="FF0000"/>
                </a:solidFill>
              </a:rPr>
              <a:t>Looking Ahead </a:t>
            </a:r>
            <a:r>
              <a:rPr lang="en-GB" dirty="0"/>
              <a:t>Proposals include:</a:t>
            </a:r>
            <a:endParaRPr lang="en-GB" b="1" dirty="0">
              <a:solidFill>
                <a:srgbClr val="FF0000"/>
              </a:solidFill>
            </a:endParaRPr>
          </a:p>
          <a:p>
            <a:pPr lvl="1">
              <a:lnSpc>
                <a:spcPct val="100000"/>
              </a:lnSpc>
            </a:pPr>
            <a:r>
              <a:rPr lang="en-GB" dirty="0"/>
              <a:t>Annual co-design workshops </a:t>
            </a:r>
          </a:p>
          <a:p>
            <a:pPr lvl="1">
              <a:lnSpc>
                <a:spcPct val="100000"/>
              </a:lnSpc>
            </a:pPr>
            <a:r>
              <a:rPr lang="en-GB" dirty="0"/>
              <a:t>Engagement mapping and opportunities for the year including parents and young people involvement</a:t>
            </a:r>
          </a:p>
          <a:p>
            <a:pPr lvl="1">
              <a:lnSpc>
                <a:spcPct val="100000"/>
              </a:lnSpc>
            </a:pPr>
            <a:r>
              <a:rPr lang="en-GB" dirty="0"/>
              <a:t>Named HSPCF representation at Delivery Group meetings </a:t>
            </a:r>
          </a:p>
          <a:p>
            <a:pPr lvl="1">
              <a:lnSpc>
                <a:spcPct val="100000"/>
              </a:lnSpc>
            </a:pPr>
            <a:r>
              <a:rPr lang="en-GB" dirty="0"/>
              <a:t>Task and finish groups </a:t>
            </a:r>
          </a:p>
          <a:p>
            <a:pPr lvl="1">
              <a:lnSpc>
                <a:spcPct val="100000"/>
              </a:lnSpc>
            </a:pPr>
            <a:r>
              <a:rPr lang="en-GB" dirty="0"/>
              <a:t>Engagement &amp; Reporting back to parents </a:t>
            </a:r>
          </a:p>
        </p:txBody>
      </p:sp>
      <p:pic>
        <p:nvPicPr>
          <p:cNvPr id="4" name="Picture 3" descr="A group of colorful squares with white text&#10;&#10;AI-generated content may be incorrect.">
            <a:extLst>
              <a:ext uri="{FF2B5EF4-FFF2-40B4-BE49-F238E27FC236}">
                <a16:creationId xmlns:a16="http://schemas.microsoft.com/office/drawing/2014/main" id="{2DB4BE0A-24D0-8BCE-6FD4-4291026B45ED}"/>
              </a:ext>
            </a:extLst>
          </p:cNvPr>
          <p:cNvPicPr>
            <a:picLocks noChangeAspect="1"/>
          </p:cNvPicPr>
          <p:nvPr/>
        </p:nvPicPr>
        <p:blipFill rotWithShape="1">
          <a:blip r:embed="rId3"/>
          <a:srcRect l="24416" t="52851" r="48017" b="6630"/>
          <a:stretch>
            <a:fillRect/>
          </a:stretch>
        </p:blipFill>
        <p:spPr bwMode="auto">
          <a:xfrm>
            <a:off x="6985857" y="1930709"/>
            <a:ext cx="4535583" cy="392065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53486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1364D-988F-233C-6B18-A8CC1F3C7F50}"/>
              </a:ext>
            </a:extLst>
          </p:cNvPr>
          <p:cNvSpPr>
            <a:spLocks noGrp="1"/>
          </p:cNvSpPr>
          <p:nvPr>
            <p:ph type="title"/>
          </p:nvPr>
        </p:nvSpPr>
        <p:spPr/>
        <p:txBody>
          <a:bodyPr/>
          <a:lstStyle/>
          <a:p>
            <a:r>
              <a:rPr lang="en-GB" dirty="0"/>
              <a:t>Your recent contributions</a:t>
            </a:r>
          </a:p>
        </p:txBody>
      </p:sp>
      <p:sp>
        <p:nvSpPr>
          <p:cNvPr id="3" name="Content Placeholder 2">
            <a:extLst>
              <a:ext uri="{FF2B5EF4-FFF2-40B4-BE49-F238E27FC236}">
                <a16:creationId xmlns:a16="http://schemas.microsoft.com/office/drawing/2014/main" id="{33538D8D-1D85-9220-3139-457505809E4F}"/>
              </a:ext>
            </a:extLst>
          </p:cNvPr>
          <p:cNvSpPr>
            <a:spLocks noGrp="1"/>
          </p:cNvSpPr>
          <p:nvPr>
            <p:ph sz="half" idx="1"/>
          </p:nvPr>
        </p:nvSpPr>
        <p:spPr>
          <a:xfrm>
            <a:off x="838200" y="1825625"/>
            <a:ext cx="8763000" cy="4351338"/>
          </a:xfrm>
        </p:spPr>
        <p:txBody>
          <a:bodyPr/>
          <a:lstStyle/>
          <a:p>
            <a:pPr marL="0" indent="0">
              <a:lnSpc>
                <a:spcPct val="100000"/>
              </a:lnSpc>
              <a:buNone/>
            </a:pPr>
            <a:r>
              <a:rPr lang="en-GB" b="1" dirty="0"/>
              <a:t>Surveys and forums:</a:t>
            </a:r>
          </a:p>
          <a:p>
            <a:pPr>
              <a:lnSpc>
                <a:spcPct val="100000"/>
              </a:lnSpc>
            </a:pPr>
            <a:r>
              <a:rPr lang="en-GB" dirty="0"/>
              <a:t>Local Area SEND inspection</a:t>
            </a:r>
          </a:p>
          <a:p>
            <a:pPr>
              <a:lnSpc>
                <a:spcPct val="100000"/>
              </a:lnSpc>
            </a:pPr>
            <a:r>
              <a:rPr lang="en-GB" dirty="0"/>
              <a:t>SEND &amp; Inclusion Strategy consultation</a:t>
            </a:r>
          </a:p>
          <a:p>
            <a:pPr>
              <a:lnSpc>
                <a:spcPct val="100000"/>
              </a:lnSpc>
            </a:pPr>
            <a:r>
              <a:rPr lang="en-GB" dirty="0"/>
              <a:t>SEND strategy survey</a:t>
            </a:r>
          </a:p>
          <a:p>
            <a:pPr>
              <a:lnSpc>
                <a:spcPct val="100000"/>
              </a:lnSpc>
            </a:pPr>
            <a:r>
              <a:rPr lang="en-GB" dirty="0"/>
              <a:t>Three-year education plan survey</a:t>
            </a:r>
          </a:p>
          <a:p>
            <a:pPr>
              <a:lnSpc>
                <a:spcPct val="100000"/>
              </a:lnSpc>
            </a:pPr>
            <a:r>
              <a:rPr lang="en-GB" dirty="0"/>
              <a:t>Parliament’s Solving the SEND Crisis call for evidence</a:t>
            </a:r>
          </a:p>
          <a:p>
            <a:pPr>
              <a:lnSpc>
                <a:spcPct val="100000"/>
              </a:lnSpc>
            </a:pPr>
            <a:endParaRPr lang="en-GB" dirty="0"/>
          </a:p>
        </p:txBody>
      </p:sp>
    </p:spTree>
    <p:extLst>
      <p:ext uri="{BB962C8B-B14F-4D97-AF65-F5344CB8AC3E}">
        <p14:creationId xmlns:p14="http://schemas.microsoft.com/office/powerpoint/2010/main" val="146648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47651-8421-8BE9-BF6A-0D9B8A1DF631}"/>
              </a:ext>
            </a:extLst>
          </p:cNvPr>
          <p:cNvSpPr>
            <a:spLocks noGrp="1"/>
          </p:cNvSpPr>
          <p:nvPr>
            <p:ph type="title"/>
          </p:nvPr>
        </p:nvSpPr>
        <p:spPr/>
        <p:txBody>
          <a:bodyPr/>
          <a:lstStyle/>
          <a:p>
            <a:r>
              <a:rPr lang="en-GB" dirty="0"/>
              <a:t>Looking Ahead</a:t>
            </a:r>
          </a:p>
        </p:txBody>
      </p:sp>
      <p:sp>
        <p:nvSpPr>
          <p:cNvPr id="3" name="Content Placeholder 2">
            <a:extLst>
              <a:ext uri="{FF2B5EF4-FFF2-40B4-BE49-F238E27FC236}">
                <a16:creationId xmlns:a16="http://schemas.microsoft.com/office/drawing/2014/main" id="{F871505E-0F10-3401-1A5D-EE52E147963F}"/>
              </a:ext>
            </a:extLst>
          </p:cNvPr>
          <p:cNvSpPr>
            <a:spLocks noGrp="1"/>
          </p:cNvSpPr>
          <p:nvPr>
            <p:ph sz="half" idx="1"/>
          </p:nvPr>
        </p:nvSpPr>
        <p:spPr>
          <a:xfrm>
            <a:off x="838200" y="1825625"/>
            <a:ext cx="9946064" cy="4351338"/>
          </a:xfrm>
        </p:spPr>
        <p:txBody>
          <a:bodyPr>
            <a:normAutofit/>
          </a:bodyPr>
          <a:lstStyle/>
          <a:p>
            <a:pPr marL="0" indent="0">
              <a:buNone/>
            </a:pPr>
            <a:r>
              <a:rPr lang="en-GB" b="1" dirty="0"/>
              <a:t>Priorities include</a:t>
            </a:r>
          </a:p>
          <a:p>
            <a:r>
              <a:rPr lang="en-GB" dirty="0"/>
              <a:t>Increase participation in focus areas and beyond</a:t>
            </a:r>
          </a:p>
          <a:p>
            <a:r>
              <a:rPr lang="en-GB" dirty="0"/>
              <a:t>Inspection Report 11</a:t>
            </a:r>
            <a:r>
              <a:rPr lang="en-GB" baseline="30000" dirty="0"/>
              <a:t>th</a:t>
            </a:r>
            <a:r>
              <a:rPr lang="en-GB" dirty="0"/>
              <a:t> February parent discussion</a:t>
            </a:r>
          </a:p>
          <a:p>
            <a:r>
              <a:rPr lang="en-GB" dirty="0"/>
              <a:t>Education Strategy follow-up</a:t>
            </a:r>
          </a:p>
          <a:p>
            <a:r>
              <a:rPr lang="en-GB" dirty="0"/>
              <a:t>Behaviour Scrutiny Commission updates</a:t>
            </a:r>
          </a:p>
          <a:p>
            <a:r>
              <a:rPr lang="en-GB" dirty="0" err="1"/>
              <a:t>PfA</a:t>
            </a:r>
            <a:r>
              <a:rPr lang="en-GB" dirty="0"/>
              <a:t> - engagement and co-production</a:t>
            </a:r>
          </a:p>
          <a:p>
            <a:r>
              <a:rPr lang="en-GB" dirty="0"/>
              <a:t>Complex needs</a:t>
            </a:r>
          </a:p>
          <a:p>
            <a:r>
              <a:rPr lang="en-GB" dirty="0"/>
              <a:t>Early Years</a:t>
            </a:r>
          </a:p>
          <a:p>
            <a:pPr marL="0" indent="0">
              <a:buNone/>
            </a:pPr>
            <a:endParaRPr lang="en-GB" dirty="0"/>
          </a:p>
        </p:txBody>
      </p:sp>
    </p:spTree>
    <p:extLst>
      <p:ext uri="{BB962C8B-B14F-4D97-AF65-F5344CB8AC3E}">
        <p14:creationId xmlns:p14="http://schemas.microsoft.com/office/powerpoint/2010/main" val="713428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09BBE-F65D-AA7E-9F0F-97E69B31B580}"/>
              </a:ext>
            </a:extLst>
          </p:cNvPr>
          <p:cNvSpPr>
            <a:spLocks noGrp="1"/>
          </p:cNvSpPr>
          <p:nvPr>
            <p:ph type="title"/>
          </p:nvPr>
        </p:nvSpPr>
        <p:spPr/>
        <p:txBody>
          <a:bodyPr/>
          <a:lstStyle/>
          <a:p>
            <a:r>
              <a:rPr lang="en-GB" dirty="0"/>
              <a:t>Your feedback</a:t>
            </a:r>
          </a:p>
        </p:txBody>
      </p:sp>
      <p:sp>
        <p:nvSpPr>
          <p:cNvPr id="3" name="Content Placeholder 2">
            <a:extLst>
              <a:ext uri="{FF2B5EF4-FFF2-40B4-BE49-F238E27FC236}">
                <a16:creationId xmlns:a16="http://schemas.microsoft.com/office/drawing/2014/main" id="{A941FD32-8944-5172-C3BC-F08A57AB0DB2}"/>
              </a:ext>
            </a:extLst>
          </p:cNvPr>
          <p:cNvSpPr>
            <a:spLocks noGrp="1"/>
          </p:cNvSpPr>
          <p:nvPr>
            <p:ph sz="half" idx="1"/>
          </p:nvPr>
        </p:nvSpPr>
        <p:spPr>
          <a:xfrm>
            <a:off x="838200" y="2174371"/>
            <a:ext cx="5656868" cy="3653846"/>
          </a:xfrm>
        </p:spPr>
        <p:txBody>
          <a:bodyPr/>
          <a:lstStyle/>
          <a:p>
            <a:pPr marL="0" indent="0">
              <a:lnSpc>
                <a:spcPct val="100000"/>
              </a:lnSpc>
              <a:buNone/>
            </a:pPr>
            <a:r>
              <a:rPr lang="en-GB" b="1" dirty="0"/>
              <a:t>Breakout Group discussion:</a:t>
            </a:r>
          </a:p>
          <a:p>
            <a:pPr marL="0" indent="0">
              <a:lnSpc>
                <a:spcPct val="100000"/>
              </a:lnSpc>
              <a:buNone/>
            </a:pPr>
            <a:endParaRPr lang="en-GB" b="1" dirty="0"/>
          </a:p>
          <a:p>
            <a:pPr>
              <a:lnSpc>
                <a:spcPct val="100000"/>
              </a:lnSpc>
            </a:pPr>
            <a:r>
              <a:rPr lang="en-GB" dirty="0"/>
              <a:t>Issues encountered </a:t>
            </a:r>
          </a:p>
          <a:p>
            <a:pPr>
              <a:lnSpc>
                <a:spcPct val="100000"/>
              </a:lnSpc>
            </a:pPr>
            <a:r>
              <a:rPr lang="en-GB" dirty="0"/>
              <a:t>Systemic problems</a:t>
            </a:r>
          </a:p>
          <a:p>
            <a:pPr>
              <a:lnSpc>
                <a:spcPct val="100000"/>
              </a:lnSpc>
            </a:pPr>
            <a:r>
              <a:rPr lang="en-GB" dirty="0"/>
              <a:t>Suggestions for improvement</a:t>
            </a:r>
          </a:p>
          <a:p>
            <a:pPr>
              <a:lnSpc>
                <a:spcPct val="100000"/>
              </a:lnSpc>
            </a:pPr>
            <a:r>
              <a:rPr lang="en-GB" dirty="0"/>
              <a:t>Your participation</a:t>
            </a:r>
          </a:p>
          <a:p>
            <a:pPr>
              <a:lnSpc>
                <a:spcPct val="100000"/>
              </a:lnSpc>
            </a:pPr>
            <a:endParaRPr lang="en-GB" dirty="0"/>
          </a:p>
          <a:p>
            <a:pPr>
              <a:lnSpc>
                <a:spcPct val="100000"/>
              </a:lnSpc>
            </a:pPr>
            <a:endParaRPr lang="en-GB" dirty="0"/>
          </a:p>
        </p:txBody>
      </p:sp>
      <p:pic>
        <p:nvPicPr>
          <p:cNvPr id="4" name="Picture 3" descr="A group of colorful squares with white text&#10;&#10;AI-generated content may be incorrect.">
            <a:extLst>
              <a:ext uri="{FF2B5EF4-FFF2-40B4-BE49-F238E27FC236}">
                <a16:creationId xmlns:a16="http://schemas.microsoft.com/office/drawing/2014/main" id="{29EF50F8-07AD-91DB-7FE4-8FECEC72C997}"/>
              </a:ext>
            </a:extLst>
          </p:cNvPr>
          <p:cNvPicPr>
            <a:picLocks noChangeAspect="1"/>
          </p:cNvPicPr>
          <p:nvPr/>
        </p:nvPicPr>
        <p:blipFill rotWithShape="1">
          <a:blip r:embed="rId3"/>
          <a:srcRect t="7788"/>
          <a:stretch>
            <a:fillRect/>
          </a:stretch>
        </p:blipFill>
        <p:spPr bwMode="auto">
          <a:xfrm>
            <a:off x="5781675" y="2174371"/>
            <a:ext cx="6737408" cy="365384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17912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A5203-463D-EB93-348D-8785F1B648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7E7EF0-E49C-3145-E39F-5A32E10B9B4D}"/>
              </a:ext>
            </a:extLst>
          </p:cNvPr>
          <p:cNvSpPr>
            <a:spLocks noGrp="1"/>
          </p:cNvSpPr>
          <p:nvPr>
            <p:ph type="title"/>
          </p:nvPr>
        </p:nvSpPr>
        <p:spPr/>
        <p:txBody>
          <a:bodyPr/>
          <a:lstStyle/>
          <a:p>
            <a:r>
              <a:rPr lang="en-GB" dirty="0"/>
              <a:t>Recap</a:t>
            </a:r>
          </a:p>
        </p:txBody>
      </p:sp>
      <p:sp>
        <p:nvSpPr>
          <p:cNvPr id="6" name="Content Placeholder 5">
            <a:extLst>
              <a:ext uri="{FF2B5EF4-FFF2-40B4-BE49-F238E27FC236}">
                <a16:creationId xmlns:a16="http://schemas.microsoft.com/office/drawing/2014/main" id="{E74FF87F-40AE-5524-0E2E-66EC1E98E142}"/>
              </a:ext>
            </a:extLst>
          </p:cNvPr>
          <p:cNvSpPr>
            <a:spLocks noGrp="1"/>
          </p:cNvSpPr>
          <p:nvPr>
            <p:ph sz="half" idx="1"/>
          </p:nvPr>
        </p:nvSpPr>
        <p:spPr>
          <a:xfrm>
            <a:off x="838200" y="2617477"/>
            <a:ext cx="5181600" cy="2520132"/>
          </a:xfrm>
        </p:spPr>
        <p:txBody>
          <a:bodyPr/>
          <a:lstStyle/>
          <a:p>
            <a:r>
              <a:rPr lang="en-GB" dirty="0"/>
              <a:t>Key issues raised</a:t>
            </a:r>
          </a:p>
          <a:p>
            <a:r>
              <a:rPr lang="en-GB" dirty="0"/>
              <a:t>How representation works</a:t>
            </a:r>
          </a:p>
          <a:p>
            <a:r>
              <a:rPr lang="en-GB" dirty="0"/>
              <a:t>Volunteer opportunities</a:t>
            </a:r>
          </a:p>
          <a:p>
            <a:r>
              <a:rPr lang="en-GB" dirty="0"/>
              <a:t>Next steps</a:t>
            </a:r>
          </a:p>
        </p:txBody>
      </p:sp>
      <p:pic>
        <p:nvPicPr>
          <p:cNvPr id="7" name="Picture 6" descr="A group of colorful squares with white text&#10;&#10;AI-generated content may be incorrect.">
            <a:extLst>
              <a:ext uri="{FF2B5EF4-FFF2-40B4-BE49-F238E27FC236}">
                <a16:creationId xmlns:a16="http://schemas.microsoft.com/office/drawing/2014/main" id="{8CAEBB02-6DC9-7DE9-3D70-5512001AE4EA}"/>
              </a:ext>
            </a:extLst>
          </p:cNvPr>
          <p:cNvPicPr>
            <a:picLocks noChangeAspect="1"/>
          </p:cNvPicPr>
          <p:nvPr/>
        </p:nvPicPr>
        <p:blipFill rotWithShape="1">
          <a:blip r:embed="rId3"/>
          <a:srcRect t="7788"/>
          <a:stretch>
            <a:fillRect/>
          </a:stretch>
        </p:blipFill>
        <p:spPr bwMode="auto">
          <a:xfrm>
            <a:off x="5781675" y="2174371"/>
            <a:ext cx="6737408" cy="365384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95708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895C7-DCE8-97DC-2CB2-982382765C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052BDC-171B-DDFC-50DE-4B4857E9E009}"/>
              </a:ext>
            </a:extLst>
          </p:cNvPr>
          <p:cNvSpPr>
            <a:spLocks noGrp="1"/>
          </p:cNvSpPr>
          <p:nvPr>
            <p:ph type="title"/>
          </p:nvPr>
        </p:nvSpPr>
        <p:spPr/>
        <p:txBody>
          <a:bodyPr/>
          <a:lstStyle/>
          <a:p>
            <a:r>
              <a:rPr lang="en-GB" dirty="0"/>
              <a:t>Recap</a:t>
            </a:r>
          </a:p>
        </p:txBody>
      </p:sp>
      <p:sp>
        <p:nvSpPr>
          <p:cNvPr id="6" name="Content Placeholder 5">
            <a:extLst>
              <a:ext uri="{FF2B5EF4-FFF2-40B4-BE49-F238E27FC236}">
                <a16:creationId xmlns:a16="http://schemas.microsoft.com/office/drawing/2014/main" id="{012610B8-AF00-A0E4-1824-EE4C4343E24C}"/>
              </a:ext>
            </a:extLst>
          </p:cNvPr>
          <p:cNvSpPr>
            <a:spLocks noGrp="1"/>
          </p:cNvSpPr>
          <p:nvPr>
            <p:ph sz="half" idx="1"/>
          </p:nvPr>
        </p:nvSpPr>
        <p:spPr>
          <a:xfrm>
            <a:off x="1900679" y="2843721"/>
            <a:ext cx="8390641" cy="2520132"/>
          </a:xfrm>
        </p:spPr>
        <p:txBody>
          <a:bodyPr>
            <a:normAutofit/>
          </a:bodyPr>
          <a:lstStyle/>
          <a:p>
            <a:pPr marL="0" indent="0" algn="ctr">
              <a:buNone/>
            </a:pPr>
            <a:r>
              <a:rPr lang="en-GB" sz="8000" b="1" dirty="0">
                <a:solidFill>
                  <a:schemeClr val="accent5"/>
                </a:solidFill>
              </a:rPr>
              <a:t>T</a:t>
            </a:r>
            <a:r>
              <a:rPr lang="en-GB" sz="8000" b="1" dirty="0"/>
              <a:t> </a:t>
            </a:r>
            <a:r>
              <a:rPr lang="en-GB" sz="8000" b="1" dirty="0">
                <a:solidFill>
                  <a:srgbClr val="DB76C0"/>
                </a:solidFill>
              </a:rPr>
              <a:t>H</a:t>
            </a:r>
            <a:r>
              <a:rPr lang="en-GB" sz="8000" b="1" dirty="0"/>
              <a:t> </a:t>
            </a:r>
            <a:r>
              <a:rPr lang="en-GB" sz="8000" b="1" dirty="0">
                <a:solidFill>
                  <a:srgbClr val="EF2D5B"/>
                </a:solidFill>
              </a:rPr>
              <a:t>A</a:t>
            </a:r>
            <a:r>
              <a:rPr lang="en-GB" sz="8000" b="1" dirty="0"/>
              <a:t> </a:t>
            </a:r>
            <a:r>
              <a:rPr lang="en-GB" sz="8000" b="1" dirty="0">
                <a:solidFill>
                  <a:srgbClr val="F25D2B"/>
                </a:solidFill>
              </a:rPr>
              <a:t>N</a:t>
            </a:r>
            <a:r>
              <a:rPr lang="en-GB" sz="8000" b="1" dirty="0"/>
              <a:t> </a:t>
            </a:r>
            <a:r>
              <a:rPr lang="en-GB" sz="8000" b="1" dirty="0">
                <a:solidFill>
                  <a:srgbClr val="F4CA24"/>
                </a:solidFill>
              </a:rPr>
              <a:t>K</a:t>
            </a:r>
            <a:r>
              <a:rPr lang="en-GB" sz="8000" b="1" dirty="0"/>
              <a:t>   </a:t>
            </a:r>
            <a:r>
              <a:rPr lang="en-GB" sz="8000" b="1" dirty="0">
                <a:solidFill>
                  <a:srgbClr val="1EAD2F"/>
                </a:solidFill>
              </a:rPr>
              <a:t>Y</a:t>
            </a:r>
            <a:r>
              <a:rPr lang="en-GB" sz="8000" b="1" dirty="0"/>
              <a:t> </a:t>
            </a:r>
            <a:r>
              <a:rPr lang="en-GB" sz="8000" b="1" dirty="0">
                <a:solidFill>
                  <a:srgbClr val="5CC2D8"/>
                </a:solidFill>
              </a:rPr>
              <a:t>O</a:t>
            </a:r>
            <a:r>
              <a:rPr lang="en-GB" sz="8000" b="1" dirty="0"/>
              <a:t> </a:t>
            </a:r>
            <a:r>
              <a:rPr lang="en-GB" sz="8000" b="1" dirty="0">
                <a:solidFill>
                  <a:srgbClr val="4A55BB"/>
                </a:solidFill>
              </a:rPr>
              <a:t>U</a:t>
            </a:r>
          </a:p>
        </p:txBody>
      </p:sp>
    </p:spTree>
    <p:extLst>
      <p:ext uri="{BB962C8B-B14F-4D97-AF65-F5344CB8AC3E}">
        <p14:creationId xmlns:p14="http://schemas.microsoft.com/office/powerpoint/2010/main" val="40238145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3AF8B553B46B48B215E842261B5654" ma:contentTypeVersion="8" ma:contentTypeDescription="Create a new document." ma:contentTypeScope="" ma:versionID="5719626beed5a61d97e2383545cbafb6">
  <xsd:schema xmlns:xsd="http://www.w3.org/2001/XMLSchema" xmlns:xs="http://www.w3.org/2001/XMLSchema" xmlns:p="http://schemas.microsoft.com/office/2006/metadata/properties" xmlns:ns2="79e19813-409c-4dc5-944e-488d24fbf57d" targetNamespace="http://schemas.microsoft.com/office/2006/metadata/properties" ma:root="true" ma:fieldsID="115b045903d9750325e11f54347e4bfe" ns2:_="">
    <xsd:import namespace="79e19813-409c-4dc5-944e-488d24fbf57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e19813-409c-4dc5-944e-488d24fbf5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90C6E33-F565-4BE9-885B-30ED928E4585}">
  <ds:schemaRefs>
    <ds:schemaRef ds:uri="http://schemas.microsoft.com/office/2006/metadata/contentType"/>
    <ds:schemaRef ds:uri="http://schemas.microsoft.com/office/2006/metadata/properties/metaAttributes"/>
    <ds:schemaRef ds:uri="http://www.w3.org/2000/xmlns/"/>
    <ds:schemaRef ds:uri="http://www.w3.org/2001/XMLSchema"/>
    <ds:schemaRef ds:uri="79e19813-409c-4dc5-944e-488d24fbf57d"/>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1F9DE31-55EF-45C2-A3F2-5AFD9A5CE96F}">
  <ds:schemaRefs>
    <ds:schemaRef ds:uri="http://purl.org/dc/terms/"/>
    <ds:schemaRef ds:uri="http://www.w3.org/XML/1998/namespace"/>
    <ds:schemaRef ds:uri="http://purl.org/dc/dcmityp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79e19813-409c-4dc5-944e-488d24fbf57d"/>
    <ds:schemaRef ds:uri="http://schemas.microsoft.com/office/2006/metadata/properties"/>
  </ds:schemaRefs>
</ds:datastoreItem>
</file>

<file path=customXml/itemProps3.xml><?xml version="1.0" encoding="utf-8"?>
<ds:datastoreItem xmlns:ds="http://schemas.openxmlformats.org/officeDocument/2006/customXml" ds:itemID="{5349FF6E-2187-4C12-86EC-8D2AB843B2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231</TotalTime>
  <Words>1239</Words>
  <Application>Microsoft Office PowerPoint</Application>
  <PresentationFormat>Widescreen</PresentationFormat>
  <Paragraphs>139</Paragraphs>
  <Slides>20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vt:lpstr>
      <vt:lpstr>Arial</vt:lpstr>
      <vt:lpstr>Segoe UI</vt:lpstr>
      <vt:lpstr>Segoe UI Semibold</vt:lpstr>
      <vt:lpstr>Office Theme</vt:lpstr>
      <vt:lpstr>PowerPoint Presentation</vt:lpstr>
      <vt:lpstr>Agenda</vt:lpstr>
      <vt:lpstr>Who we are</vt:lpstr>
      <vt:lpstr>Our Aims</vt:lpstr>
      <vt:lpstr>What we do</vt:lpstr>
      <vt:lpstr>Needs of children</vt:lpstr>
      <vt:lpstr>Jan 2025-Jan 2026</vt:lpstr>
      <vt:lpstr>Highlights</vt:lpstr>
      <vt:lpstr>Event Highlights</vt:lpstr>
      <vt:lpstr>Focus Areas</vt:lpstr>
      <vt:lpstr>Inclusive Education for All</vt:lpstr>
      <vt:lpstr>Complex needs and Disabilities</vt:lpstr>
      <vt:lpstr>Parent Carer Wellbeing</vt:lpstr>
      <vt:lpstr>Community</vt:lpstr>
      <vt:lpstr>PfA</vt:lpstr>
      <vt:lpstr>Your recent contributions</vt:lpstr>
      <vt:lpstr>Looking Ahead</vt:lpstr>
      <vt:lpstr>Your feedback</vt:lpstr>
      <vt:lpstr>Recap</vt:lpstr>
      <vt:lpstr>Recap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 Brunt</dc:creator>
  <cp:lastModifiedBy>Joanna Brunt</cp:lastModifiedBy>
  <cp:revision>77</cp:revision>
  <dcterms:created xsi:type="dcterms:W3CDTF">2026-01-13T10:04:45Z</dcterms:created>
  <dcterms:modified xsi:type="dcterms:W3CDTF">2026-01-19T15:33:15Z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0x0101006B3AF8B553B46B48B215E842261B5654</vt:lpwstr>
  </property>
</Properties>
</file>